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6" r:id="rId3"/>
    <p:sldId id="279" r:id="rId4"/>
    <p:sldId id="257" r:id="rId5"/>
    <p:sldId id="277" r:id="rId6"/>
    <p:sldId id="264" r:id="rId7"/>
    <p:sldId id="265" r:id="rId8"/>
    <p:sldId id="269" r:id="rId9"/>
    <p:sldId id="266" r:id="rId10"/>
    <p:sldId id="281" r:id="rId11"/>
    <p:sldId id="282" r:id="rId12"/>
    <p:sldId id="283" r:id="rId13"/>
    <p:sldId id="284" r:id="rId14"/>
    <p:sldId id="285" r:id="rId15"/>
    <p:sldId id="286" r:id="rId16"/>
    <p:sldId id="287" r:id="rId17"/>
    <p:sldId id="288" r:id="rId18"/>
    <p:sldId id="289" r:id="rId19"/>
    <p:sldId id="261" r:id="rId20"/>
    <p:sldId id="271" r:id="rId21"/>
    <p:sldId id="272" r:id="rId22"/>
    <p:sldId id="262" r:id="rId23"/>
    <p:sldId id="293" r:id="rId24"/>
    <p:sldId id="263" r:id="rId25"/>
    <p:sldId id="290" r:id="rId26"/>
    <p:sldId id="270" r:id="rId27"/>
    <p:sldId id="292" r:id="rId28"/>
    <p:sldId id="291" r:id="rId29"/>
    <p:sldId id="274" r:id="rId30"/>
    <p:sldId id="27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90"/>
      <c:rotY val="70"/>
      <c:rAngAx val="1"/>
    </c:view3D>
    <c:floor>
      <c:thickness val="0"/>
    </c:floor>
    <c:sideWall>
      <c:thickness val="0"/>
    </c:sideWall>
    <c:backWall>
      <c:thickness val="0"/>
    </c:backWall>
    <c:plotArea>
      <c:layout/>
      <c:bar3DChart>
        <c:barDir val="col"/>
        <c:grouping val="clustered"/>
        <c:varyColors val="0"/>
        <c:ser>
          <c:idx val="0"/>
          <c:order val="0"/>
          <c:tx>
            <c:strRef>
              <c:f>Лист1!$C$3</c:f>
              <c:strCache>
                <c:ptCount val="1"/>
                <c:pt idx="0">
                  <c:v>малярия на 100 тыс. нас.</c:v>
                </c:pt>
              </c:strCache>
            </c:strRef>
          </c:tx>
          <c:invertIfNegative val="0"/>
          <c:cat>
            <c:numRef>
              <c:f>Лист1!$B$4:$B$14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Лист1!$C$4:$C$14</c:f>
              <c:numCache>
                <c:formatCode>0.00</c:formatCode>
                <c:ptCount val="11"/>
                <c:pt idx="0">
                  <c:v>0.06</c:v>
                </c:pt>
                <c:pt idx="1">
                  <c:v>0.5</c:v>
                </c:pt>
                <c:pt idx="2">
                  <c:v>0.5</c:v>
                </c:pt>
                <c:pt idx="3">
                  <c:v>0.06</c:v>
                </c:pt>
                <c:pt idx="4">
                  <c:v>0.12</c:v>
                </c:pt>
                <c:pt idx="5">
                  <c:v>0.06</c:v>
                </c:pt>
                <c:pt idx="6">
                  <c:v>0.12</c:v>
                </c:pt>
                <c:pt idx="7">
                  <c:v>0.06</c:v>
                </c:pt>
                <c:pt idx="8">
                  <c:v>0.06</c:v>
                </c:pt>
                <c:pt idx="9">
                  <c:v>0.12</c:v>
                </c:pt>
                <c:pt idx="10">
                  <c:v>0.06</c:v>
                </c:pt>
              </c:numCache>
            </c:numRef>
          </c:val>
        </c:ser>
        <c:ser>
          <c:idx val="1"/>
          <c:order val="1"/>
          <c:tx>
            <c:strRef>
              <c:f>Лист1!$D$3</c:f>
              <c:strCache>
                <c:ptCount val="1"/>
                <c:pt idx="0">
                  <c:v>в т.ч. Вызванная Pl. falciparum
</c:v>
                </c:pt>
              </c:strCache>
            </c:strRef>
          </c:tx>
          <c:invertIfNegative val="0"/>
          <c:cat>
            <c:numRef>
              <c:f>Лист1!$B$4:$B$14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Лист1!$D$4:$D$14</c:f>
              <c:numCache>
                <c:formatCode>0.00</c:formatCode>
                <c:ptCount val="11"/>
                <c:pt idx="0">
                  <c:v>0</c:v>
                </c:pt>
                <c:pt idx="1">
                  <c:v>0</c:v>
                </c:pt>
                <c:pt idx="2">
                  <c:v>0.06</c:v>
                </c:pt>
                <c:pt idx="3">
                  <c:v>0</c:v>
                </c:pt>
                <c:pt idx="4">
                  <c:v>0.06</c:v>
                </c:pt>
                <c:pt idx="5">
                  <c:v>0.06</c:v>
                </c:pt>
                <c:pt idx="6">
                  <c:v>0.12</c:v>
                </c:pt>
                <c:pt idx="7">
                  <c:v>0.06</c:v>
                </c:pt>
                <c:pt idx="8">
                  <c:v>0.06</c:v>
                </c:pt>
                <c:pt idx="9">
                  <c:v>0.06</c:v>
                </c:pt>
                <c:pt idx="10">
                  <c:v>0</c:v>
                </c:pt>
              </c:numCache>
            </c:numRef>
          </c:val>
        </c:ser>
        <c:dLbls>
          <c:showLegendKey val="0"/>
          <c:showVal val="0"/>
          <c:showCatName val="0"/>
          <c:showSerName val="0"/>
          <c:showPercent val="0"/>
          <c:showBubbleSize val="0"/>
        </c:dLbls>
        <c:gapWidth val="150"/>
        <c:shape val="box"/>
        <c:axId val="135728512"/>
        <c:axId val="135734400"/>
        <c:axId val="0"/>
      </c:bar3DChart>
      <c:catAx>
        <c:axId val="135728512"/>
        <c:scaling>
          <c:orientation val="minMax"/>
        </c:scaling>
        <c:delete val="0"/>
        <c:axPos val="b"/>
        <c:numFmt formatCode="General" sourceLinked="1"/>
        <c:majorTickMark val="out"/>
        <c:minorTickMark val="none"/>
        <c:tickLblPos val="nextTo"/>
        <c:txPr>
          <a:bodyPr/>
          <a:lstStyle/>
          <a:p>
            <a:pPr>
              <a:defRPr sz="1050">
                <a:latin typeface="Times New Roman" pitchFamily="18" charset="0"/>
                <a:cs typeface="Times New Roman" pitchFamily="18" charset="0"/>
              </a:defRPr>
            </a:pPr>
            <a:endParaRPr lang="ru-RU"/>
          </a:p>
        </c:txPr>
        <c:crossAx val="135734400"/>
        <c:crosses val="autoZero"/>
        <c:auto val="1"/>
        <c:lblAlgn val="ctr"/>
        <c:lblOffset val="100"/>
        <c:noMultiLvlLbl val="0"/>
      </c:catAx>
      <c:valAx>
        <c:axId val="135734400"/>
        <c:scaling>
          <c:orientation val="minMax"/>
        </c:scaling>
        <c:delete val="0"/>
        <c:axPos val="l"/>
        <c:majorGridlines/>
        <c:numFmt formatCode="0.00" sourceLinked="1"/>
        <c:majorTickMark val="out"/>
        <c:minorTickMark val="none"/>
        <c:tickLblPos val="nextTo"/>
        <c:txPr>
          <a:bodyPr/>
          <a:lstStyle/>
          <a:p>
            <a:pPr>
              <a:defRPr sz="1050">
                <a:latin typeface="Times New Roman" pitchFamily="18" charset="0"/>
                <a:cs typeface="Times New Roman" pitchFamily="18" charset="0"/>
              </a:defRPr>
            </a:pPr>
            <a:endParaRPr lang="ru-RU"/>
          </a:p>
        </c:txPr>
        <c:crossAx val="135728512"/>
        <c:crosses val="autoZero"/>
        <c:crossBetween val="between"/>
      </c:valAx>
    </c:plotArea>
    <c:legend>
      <c:legendPos val="r"/>
      <c:layout>
        <c:manualLayout>
          <c:xMode val="edge"/>
          <c:yMode val="edge"/>
          <c:x val="0.70801904508151992"/>
          <c:y val="0.38368653482946341"/>
          <c:w val="0.28261621373436385"/>
          <c:h val="0.23262693034107321"/>
        </c:manualLayout>
      </c:layout>
      <c:overlay val="0"/>
      <c:txPr>
        <a:bodyPr/>
        <a:lstStyle/>
        <a:p>
          <a:pPr>
            <a:defRPr sz="1050">
              <a:latin typeface="Times New Roman" pitchFamily="18" charset="0"/>
              <a:cs typeface="Times New Roman" pitchFamily="18" charset="0"/>
            </a:defRPr>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90"/>
      <c:rotY val="90"/>
      <c:depthPercent val="150"/>
      <c:rAngAx val="1"/>
    </c:view3D>
    <c:floor>
      <c:thickness val="0"/>
    </c:floor>
    <c:sideWall>
      <c:thickness val="0"/>
    </c:sideWall>
    <c:backWall>
      <c:thickness val="0"/>
    </c:backWall>
    <c:plotArea>
      <c:layout/>
      <c:bar3DChart>
        <c:barDir val="col"/>
        <c:grouping val="clustered"/>
        <c:varyColors val="0"/>
        <c:ser>
          <c:idx val="0"/>
          <c:order val="0"/>
          <c:tx>
            <c:strRef>
              <c:f>Лист1!$G$3</c:f>
              <c:strCache>
                <c:ptCount val="1"/>
                <c:pt idx="0">
                  <c:v>малярия на 100 тыс. нас.</c:v>
                </c:pt>
              </c:strCache>
            </c:strRef>
          </c:tx>
          <c:spPr>
            <a:solidFill>
              <a:srgbClr val="00B050"/>
            </a:solidFill>
          </c:spPr>
          <c:invertIfNegative val="0"/>
          <c:cat>
            <c:numRef>
              <c:f>Лист1!$F$4:$F$14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Лист1!$G$4:$G$14</c:f>
              <c:numCache>
                <c:formatCode>0.00</c:formatCode>
                <c:ptCount val="11"/>
                <c:pt idx="0">
                  <c:v>0.06</c:v>
                </c:pt>
                <c:pt idx="1">
                  <c:v>0.5</c:v>
                </c:pt>
                <c:pt idx="2">
                  <c:v>0.5</c:v>
                </c:pt>
                <c:pt idx="3">
                  <c:v>0.06</c:v>
                </c:pt>
                <c:pt idx="4">
                  <c:v>0.12</c:v>
                </c:pt>
                <c:pt idx="5">
                  <c:v>0.06</c:v>
                </c:pt>
                <c:pt idx="6">
                  <c:v>0.12</c:v>
                </c:pt>
                <c:pt idx="7">
                  <c:v>0.06</c:v>
                </c:pt>
                <c:pt idx="8">
                  <c:v>0.06</c:v>
                </c:pt>
                <c:pt idx="9">
                  <c:v>0.12</c:v>
                </c:pt>
                <c:pt idx="10">
                  <c:v>0.06</c:v>
                </c:pt>
              </c:numCache>
            </c:numRef>
          </c:val>
        </c:ser>
        <c:ser>
          <c:idx val="1"/>
          <c:order val="1"/>
          <c:tx>
            <c:strRef>
              <c:f>Лист1!$H$3</c:f>
              <c:strCache>
                <c:ptCount val="1"/>
                <c:pt idx="0">
                  <c:v>в т.ч. вызванная Pl. falciparum
</c:v>
                </c:pt>
              </c:strCache>
            </c:strRef>
          </c:tx>
          <c:spPr>
            <a:solidFill>
              <a:srgbClr val="92D050"/>
            </a:solidFill>
          </c:spPr>
          <c:invertIfNegative val="0"/>
          <c:cat>
            <c:numRef>
              <c:f>Лист1!$F$4:$F$14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Лист1!$H$4:$H$14</c:f>
              <c:numCache>
                <c:formatCode>0.00</c:formatCode>
                <c:ptCount val="11"/>
                <c:pt idx="0">
                  <c:v>0</c:v>
                </c:pt>
                <c:pt idx="1">
                  <c:v>0</c:v>
                </c:pt>
                <c:pt idx="2">
                  <c:v>0.06</c:v>
                </c:pt>
                <c:pt idx="3">
                  <c:v>0</c:v>
                </c:pt>
                <c:pt idx="4">
                  <c:v>0.06</c:v>
                </c:pt>
                <c:pt idx="5">
                  <c:v>0.06</c:v>
                </c:pt>
                <c:pt idx="6">
                  <c:v>0.12</c:v>
                </c:pt>
                <c:pt idx="7">
                  <c:v>0.06</c:v>
                </c:pt>
                <c:pt idx="8">
                  <c:v>0.06</c:v>
                </c:pt>
                <c:pt idx="9">
                  <c:v>0.06</c:v>
                </c:pt>
                <c:pt idx="10">
                  <c:v>0</c:v>
                </c:pt>
              </c:numCache>
            </c:numRef>
          </c:val>
        </c:ser>
        <c:ser>
          <c:idx val="2"/>
          <c:order val="2"/>
          <c:tx>
            <c:strRef>
              <c:f>Лист1!$I$3</c:f>
              <c:strCache>
                <c:ptCount val="1"/>
                <c:pt idx="0">
                  <c:v>малярия Пыть-Ях</c:v>
                </c:pt>
              </c:strCache>
            </c:strRef>
          </c:tx>
          <c:spPr>
            <a:solidFill>
              <a:srgbClr val="002060"/>
            </a:solidFill>
          </c:spPr>
          <c:invertIfNegative val="0"/>
          <c:cat>
            <c:numRef>
              <c:f>Лист1!$F$4:$F$14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Лист1!$I$4:$I$14</c:f>
              <c:numCache>
                <c:formatCode>0.00</c:formatCode>
                <c:ptCount val="11"/>
                <c:pt idx="0">
                  <c:v>0</c:v>
                </c:pt>
                <c:pt idx="1">
                  <c:v>0</c:v>
                </c:pt>
                <c:pt idx="2">
                  <c:v>0</c:v>
                </c:pt>
                <c:pt idx="3">
                  <c:v>0</c:v>
                </c:pt>
                <c:pt idx="4">
                  <c:v>0</c:v>
                </c:pt>
                <c:pt idx="5">
                  <c:v>0</c:v>
                </c:pt>
                <c:pt idx="6">
                  <c:v>0</c:v>
                </c:pt>
                <c:pt idx="7">
                  <c:v>0</c:v>
                </c:pt>
                <c:pt idx="8">
                  <c:v>0</c:v>
                </c:pt>
                <c:pt idx="9">
                  <c:v>5</c:v>
                </c:pt>
                <c:pt idx="10">
                  <c:v>0</c:v>
                </c:pt>
              </c:numCache>
            </c:numRef>
          </c:val>
        </c:ser>
        <c:ser>
          <c:idx val="3"/>
          <c:order val="3"/>
          <c:tx>
            <c:strRef>
              <c:f>Лист1!$J$3</c:f>
              <c:strCache>
                <c:ptCount val="1"/>
                <c:pt idx="0">
                  <c:v>в т.ч. вызванная Pl. falciparum
</c:v>
                </c:pt>
              </c:strCache>
            </c:strRef>
          </c:tx>
          <c:spPr>
            <a:solidFill>
              <a:srgbClr val="0070C0"/>
            </a:solidFill>
          </c:spPr>
          <c:invertIfNegative val="0"/>
          <c:cat>
            <c:numRef>
              <c:f>Лист1!$F$4:$F$14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Лист1!$J$4:$J$14</c:f>
              <c:numCache>
                <c:formatCode>0.00</c:formatCode>
                <c:ptCount val="11"/>
                <c:pt idx="0">
                  <c:v>0</c:v>
                </c:pt>
                <c:pt idx="1">
                  <c:v>0</c:v>
                </c:pt>
                <c:pt idx="2">
                  <c:v>0</c:v>
                </c:pt>
                <c:pt idx="3">
                  <c:v>0</c:v>
                </c:pt>
                <c:pt idx="4">
                  <c:v>0</c:v>
                </c:pt>
                <c:pt idx="5">
                  <c:v>0</c:v>
                </c:pt>
                <c:pt idx="6">
                  <c:v>0</c:v>
                </c:pt>
                <c:pt idx="7">
                  <c:v>0</c:v>
                </c:pt>
                <c:pt idx="8">
                  <c:v>0</c:v>
                </c:pt>
                <c:pt idx="9">
                  <c:v>2.5</c:v>
                </c:pt>
                <c:pt idx="10">
                  <c:v>0</c:v>
                </c:pt>
              </c:numCache>
            </c:numRef>
          </c:val>
        </c:ser>
        <c:dLbls>
          <c:showLegendKey val="0"/>
          <c:showVal val="0"/>
          <c:showCatName val="0"/>
          <c:showSerName val="0"/>
          <c:showPercent val="0"/>
          <c:showBubbleSize val="0"/>
        </c:dLbls>
        <c:gapWidth val="150"/>
        <c:shape val="box"/>
        <c:axId val="117442816"/>
        <c:axId val="117698560"/>
        <c:axId val="0"/>
      </c:bar3DChart>
      <c:catAx>
        <c:axId val="117442816"/>
        <c:scaling>
          <c:orientation val="minMax"/>
        </c:scaling>
        <c:delete val="0"/>
        <c:axPos val="b"/>
        <c:numFmt formatCode="General"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17698560"/>
        <c:crosses val="autoZero"/>
        <c:auto val="1"/>
        <c:lblAlgn val="ctr"/>
        <c:lblOffset val="100"/>
        <c:noMultiLvlLbl val="0"/>
      </c:catAx>
      <c:valAx>
        <c:axId val="117698560"/>
        <c:scaling>
          <c:orientation val="minMax"/>
        </c:scaling>
        <c:delete val="0"/>
        <c:axPos val="l"/>
        <c:majorGridlines/>
        <c:numFmt formatCode="0.00" sourceLinked="1"/>
        <c:majorTickMark val="out"/>
        <c:minorTickMark val="none"/>
        <c:tickLblPos val="nextTo"/>
        <c:txPr>
          <a:bodyPr/>
          <a:lstStyle/>
          <a:p>
            <a:pPr>
              <a:defRPr sz="1200">
                <a:latin typeface="Times New Roman" pitchFamily="18" charset="0"/>
                <a:cs typeface="Times New Roman" pitchFamily="18" charset="0"/>
              </a:defRPr>
            </a:pPr>
            <a:endParaRPr lang="ru-RU"/>
          </a:p>
        </c:txPr>
        <c:crossAx val="117442816"/>
        <c:crosses val="autoZero"/>
        <c:crossBetween val="between"/>
      </c:valAx>
    </c:plotArea>
    <c:legend>
      <c:legendPos val="r"/>
      <c:layout/>
      <c:overlay val="0"/>
      <c:txPr>
        <a:bodyPr/>
        <a:lstStyle/>
        <a:p>
          <a:pPr>
            <a:defRPr sz="1050">
              <a:latin typeface="Times New Roman" pitchFamily="18" charset="0"/>
              <a:cs typeface="Times New Roman" pitchFamily="18" charset="0"/>
            </a:defRPr>
          </a:pPr>
          <a:endParaRPr lang="ru-RU"/>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DF99D-0AA3-46CE-A459-4EFEA33DC6D7}" type="datetimeFigureOut">
              <a:rPr lang="ru-RU" smtClean="0"/>
              <a:t>16.06.2023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173D5-61D2-4BA9-9575-46230497BEF5}" type="slidenum">
              <a:rPr lang="ru-RU" smtClean="0"/>
              <a:t>‹#›</a:t>
            </a:fld>
            <a:endParaRPr lang="ru-RU"/>
          </a:p>
        </p:txBody>
      </p:sp>
    </p:spTree>
    <p:extLst>
      <p:ext uri="{BB962C8B-B14F-4D97-AF65-F5344CB8AC3E}">
        <p14:creationId xmlns:p14="http://schemas.microsoft.com/office/powerpoint/2010/main" val="29195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B173D5-61D2-4BA9-9575-46230497BEF5}" type="slidenum">
              <a:rPr lang="ru-RU" smtClean="0"/>
              <a:t>4</a:t>
            </a:fld>
            <a:endParaRPr lang="ru-RU"/>
          </a:p>
        </p:txBody>
      </p:sp>
    </p:spTree>
    <p:extLst>
      <p:ext uri="{BB962C8B-B14F-4D97-AF65-F5344CB8AC3E}">
        <p14:creationId xmlns:p14="http://schemas.microsoft.com/office/powerpoint/2010/main" val="292390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0DB078-66A5-46EE-BFB9-4674B5F42960}"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D384C1-C776-4957-A33F-383AB4F1D0E3}"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10DB078-66A5-46EE-BFB9-4674B5F42960}"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D384C1-C776-4957-A33F-383AB4F1D0E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0DB078-66A5-46EE-BFB9-4674B5F42960}"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D384C1-C776-4957-A33F-383AB4F1D0E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0DB078-66A5-46EE-BFB9-4674B5F42960}"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D384C1-C776-4957-A33F-383AB4F1D0E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0DB078-66A5-46EE-BFB9-4674B5F42960}"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D384C1-C776-4957-A33F-383AB4F1D0E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0DB078-66A5-46EE-BFB9-4674B5F42960}" type="datetimeFigureOut">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D384C1-C776-4957-A33F-383AB4F1D0E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0DB078-66A5-46EE-BFB9-4674B5F42960}" type="datetimeFigureOut">
              <a:rPr lang="ru-RU" smtClean="0"/>
              <a:t>16.06.2023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D384C1-C776-4957-A33F-383AB4F1D0E3}"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0DB078-66A5-46EE-BFB9-4674B5F42960}" type="datetimeFigureOut">
              <a:rPr lang="ru-RU" smtClean="0"/>
              <a:t>16.06.2023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D384C1-C776-4957-A33F-383AB4F1D0E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DB078-66A5-46EE-BFB9-4674B5F42960}" type="datetimeFigureOut">
              <a:rPr lang="ru-RU" smtClean="0"/>
              <a:t>16.06.2023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D384C1-C776-4957-A33F-383AB4F1D0E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0DB078-66A5-46EE-BFB9-4674B5F42960}" type="datetimeFigureOut">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D384C1-C776-4957-A33F-383AB4F1D0E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0DB078-66A5-46EE-BFB9-4674B5F42960}" type="datetimeFigureOut">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D384C1-C776-4957-A33F-383AB4F1D0E3}"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10DB078-66A5-46EE-BFB9-4674B5F42960}" type="datetimeFigureOut">
              <a:rPr lang="ru-RU" smtClean="0"/>
              <a:t>16.06.2023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CD384C1-C776-4957-A33F-383AB4F1D0E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90"/>
            <a:ext cx="93600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1907704" y="5085184"/>
            <a:ext cx="5637010" cy="1616815"/>
          </a:xfrm>
        </p:spPr>
        <p:txBody>
          <a:bodyPr>
            <a:normAutofit/>
          </a:bodyPr>
          <a:lstStyle/>
          <a:p>
            <a:endParaRPr lang="ru-RU" dirty="0">
              <a:solidFill>
                <a:schemeClr val="tx1"/>
              </a:solidFill>
            </a:endParaRPr>
          </a:p>
          <a:p>
            <a:endParaRPr lang="ru-RU" dirty="0" smtClean="0">
              <a:solidFill>
                <a:schemeClr val="tx1"/>
              </a:solidFill>
            </a:endParaRPr>
          </a:p>
          <a:p>
            <a:pPr algn="ctr"/>
            <a:r>
              <a:rPr lang="ru-RU" dirty="0" smtClean="0">
                <a:solidFill>
                  <a:schemeClr val="tx1"/>
                </a:solidFill>
              </a:rPr>
              <a:t>2023 </a:t>
            </a:r>
            <a:r>
              <a:rPr lang="ru-RU" dirty="0" smtClean="0">
                <a:solidFill>
                  <a:schemeClr val="tx1"/>
                </a:solidFill>
              </a:rPr>
              <a:t>год</a:t>
            </a:r>
            <a:endParaRPr lang="ru-RU" dirty="0">
              <a:solidFill>
                <a:schemeClr val="tx1"/>
              </a:solidFill>
            </a:endParaRPr>
          </a:p>
        </p:txBody>
      </p:sp>
      <p:sp>
        <p:nvSpPr>
          <p:cNvPr id="2" name="Заголовок 1"/>
          <p:cNvSpPr>
            <a:spLocks noGrp="1"/>
          </p:cNvSpPr>
          <p:nvPr>
            <p:ph type="ctrTitle"/>
          </p:nvPr>
        </p:nvSpPr>
        <p:spPr>
          <a:xfrm>
            <a:off x="359024" y="4077072"/>
            <a:ext cx="9001000" cy="2520280"/>
          </a:xfrm>
          <a:effectLst>
            <a:glow rad="177800">
              <a:schemeClr val="tx1">
                <a:lumMod val="95000"/>
                <a:lumOff val="5000"/>
                <a:alpha val="55000"/>
              </a:schemeClr>
            </a:glow>
            <a:outerShdw blurRad="50800" dist="38100" dir="2700000" algn="tl" rotWithShape="0">
              <a:prstClr val="black">
                <a:alpha val="40000"/>
              </a:prstClr>
            </a:outerShdw>
          </a:effectLst>
          <a:scene3d>
            <a:camera prst="orthographicFront"/>
            <a:lightRig rig="threePt" dir="t"/>
          </a:scene3d>
          <a:sp3d>
            <a:bevelT prst="slope"/>
          </a:sp3d>
        </p:spPr>
        <p:txBody>
          <a:bodyPr/>
          <a:lstStyle/>
          <a:p>
            <a:pPr marL="182880" indent="0" algn="ctr">
              <a:buNone/>
            </a:pPr>
            <a:r>
              <a:rPr lang="ru-RU" sz="13800" dirty="0" smtClean="0">
                <a:solidFill>
                  <a:srgbClr val="FF0000"/>
                </a:solidFill>
                <a:latin typeface="Times New Roman" pitchFamily="18" charset="0"/>
                <a:cs typeface="Times New Roman" pitchFamily="18" charset="0"/>
              </a:rPr>
              <a:t>Малярия</a:t>
            </a:r>
            <a:endParaRPr lang="ru-RU" sz="13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651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332656"/>
            <a:ext cx="7982272" cy="1152128"/>
          </a:xfrm>
        </p:spPr>
        <p:txBody>
          <a:bodyPr/>
          <a:lstStyle/>
          <a:p>
            <a:pPr marL="0" indent="0" algn="ctr"/>
            <a:r>
              <a:rPr lang="ru-RU" sz="2000" b="0" dirty="0">
                <a:solidFill>
                  <a:srgbClr val="000000"/>
                </a:solidFill>
                <a:latin typeface="Times New Roman"/>
              </a:rPr>
              <a:t>Возбудитель относится к </a:t>
            </a:r>
            <a:r>
              <a:rPr lang="ru-RU" sz="2000" b="0" dirty="0" err="1">
                <a:solidFill>
                  <a:srgbClr val="000000"/>
                </a:solidFill>
                <a:latin typeface="Times New Roman"/>
              </a:rPr>
              <a:t>подцарству</a:t>
            </a:r>
            <a:r>
              <a:rPr lang="ru-RU" sz="2000" b="0" dirty="0">
                <a:solidFill>
                  <a:srgbClr val="000000"/>
                </a:solidFill>
                <a:latin typeface="Times New Roman"/>
              </a:rPr>
              <a:t> </a:t>
            </a:r>
            <a:r>
              <a:rPr lang="ru-RU" sz="2000" dirty="0" err="1">
                <a:solidFill>
                  <a:srgbClr val="000000"/>
                </a:solidFill>
                <a:latin typeface="Times New Roman"/>
              </a:rPr>
              <a:t>Protozoa</a:t>
            </a:r>
            <a:r>
              <a:rPr lang="ru-RU" sz="2000" dirty="0">
                <a:solidFill>
                  <a:srgbClr val="000000"/>
                </a:solidFill>
                <a:latin typeface="Times New Roman"/>
              </a:rPr>
              <a:t>, </a:t>
            </a:r>
            <a:r>
              <a:rPr lang="ru-RU" sz="2000" b="0" dirty="0" smtClean="0">
                <a:solidFill>
                  <a:srgbClr val="000000"/>
                </a:solidFill>
                <a:latin typeface="Times New Roman"/>
              </a:rPr>
              <a:t>классу </a:t>
            </a:r>
            <a:r>
              <a:rPr lang="ru-RU" sz="2000" dirty="0" err="1" smtClean="0">
                <a:solidFill>
                  <a:srgbClr val="000000"/>
                </a:solidFill>
                <a:latin typeface="Times New Roman"/>
              </a:rPr>
              <a:t>Sporozoa</a:t>
            </a:r>
            <a:r>
              <a:rPr lang="ru-RU" sz="2000" dirty="0" smtClean="0">
                <a:solidFill>
                  <a:srgbClr val="000000"/>
                </a:solidFill>
                <a:latin typeface="Times New Roman"/>
              </a:rPr>
              <a:t>, </a:t>
            </a:r>
            <a:r>
              <a:rPr lang="ru-RU" sz="2000" b="0" dirty="0" smtClean="0">
                <a:solidFill>
                  <a:srgbClr val="000000"/>
                </a:solidFill>
                <a:latin typeface="Times New Roman"/>
              </a:rPr>
              <a:t>роду </a:t>
            </a:r>
            <a:r>
              <a:rPr lang="ru-RU" sz="2000" dirty="0" err="1" smtClean="0">
                <a:solidFill>
                  <a:srgbClr val="000000"/>
                </a:solidFill>
                <a:latin typeface="Times New Roman"/>
              </a:rPr>
              <a:t>Plazmodium</a:t>
            </a:r>
            <a:r>
              <a:rPr lang="ru-RU" sz="2000" dirty="0" smtClean="0">
                <a:solidFill>
                  <a:srgbClr val="000000"/>
                </a:solidFill>
                <a:latin typeface="Times New Roman"/>
              </a:rPr>
              <a:t/>
            </a:r>
            <a:br>
              <a:rPr lang="ru-RU" sz="2000" dirty="0" smtClean="0">
                <a:solidFill>
                  <a:srgbClr val="000000"/>
                </a:solidFill>
                <a:latin typeface="Times New Roman"/>
              </a:rPr>
            </a:br>
            <a:r>
              <a:rPr lang="ru-RU" sz="2000" b="0" dirty="0">
                <a:solidFill>
                  <a:srgbClr val="000000"/>
                </a:solidFill>
                <a:latin typeface="Times New Roman"/>
              </a:rPr>
              <a:t/>
            </a:r>
            <a:br>
              <a:rPr lang="ru-RU" sz="2000" b="0" dirty="0">
                <a:solidFill>
                  <a:srgbClr val="000000"/>
                </a:solidFill>
                <a:latin typeface="Times New Roman"/>
              </a:rPr>
            </a:br>
            <a:r>
              <a:rPr lang="ru-RU" sz="1600" b="0" dirty="0">
                <a:solidFill>
                  <a:srgbClr val="FF0000"/>
                </a:solidFill>
                <a:latin typeface="Times New Roman"/>
              </a:rPr>
              <a:t>Морфологические особенности различных видов плазмодиев</a:t>
            </a:r>
            <a:endParaRPr lang="ru-RU" sz="1800" dirty="0">
              <a:solidFill>
                <a:srgbClr val="FF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49694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84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332656"/>
            <a:ext cx="7982272" cy="1296144"/>
          </a:xfrm>
        </p:spPr>
        <p:txBody>
          <a:bodyPr/>
          <a:lstStyle/>
          <a:p>
            <a:pPr algn="ctr"/>
            <a:r>
              <a:rPr lang="ru-RU" sz="3600" dirty="0" smtClean="0">
                <a:solidFill>
                  <a:schemeClr val="bg2">
                    <a:lumMod val="50000"/>
                  </a:schemeClr>
                </a:solidFill>
              </a:rPr>
              <a:t>Жизненный цикл малярийного плазмодия </a:t>
            </a:r>
            <a:endParaRPr lang="ru-RU" sz="3600" dirty="0">
              <a:solidFill>
                <a:schemeClr val="bg2">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644651"/>
            <a:ext cx="3168352" cy="214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644650"/>
            <a:ext cx="5256584" cy="502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411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332656"/>
            <a:ext cx="7766248" cy="1080120"/>
          </a:xfrm>
        </p:spPr>
        <p:txBody>
          <a:bodyPr/>
          <a:lstStyle/>
          <a:p>
            <a:pPr algn="ctr"/>
            <a:r>
              <a:rPr lang="ru-RU" sz="4000" dirty="0"/>
              <a:t>Инкубационный период</a:t>
            </a:r>
          </a:p>
        </p:txBody>
      </p:sp>
      <p:sp>
        <p:nvSpPr>
          <p:cNvPr id="3" name="Объект 2"/>
          <p:cNvSpPr>
            <a:spLocks noGrp="1"/>
          </p:cNvSpPr>
          <p:nvPr>
            <p:ph sz="quarter" idx="13"/>
          </p:nvPr>
        </p:nvSpPr>
        <p:spPr>
          <a:xfrm>
            <a:off x="179512" y="1340768"/>
            <a:ext cx="6840760" cy="2865472"/>
          </a:xfrm>
        </p:spPr>
        <p:txBody>
          <a:bodyPr>
            <a:normAutofit/>
          </a:bodyPr>
          <a:lstStyle/>
          <a:p>
            <a:pPr marL="0" indent="450000">
              <a:spcBef>
                <a:spcPts val="0"/>
              </a:spcBef>
              <a:spcAft>
                <a:spcPts val="0"/>
              </a:spcAft>
            </a:pPr>
            <a:r>
              <a:rPr lang="ru-RU" sz="2400" dirty="0">
                <a:latin typeface="Times New Roman" pitchFamily="18" charset="0"/>
                <a:cs typeface="Times New Roman" pitchFamily="18" charset="0"/>
              </a:rPr>
              <a:t>Его длительность колеблется в пределах </a:t>
            </a:r>
            <a:r>
              <a:rPr lang="ru-RU" sz="2400" dirty="0">
                <a:solidFill>
                  <a:srgbClr val="FF0000"/>
                </a:solidFill>
                <a:latin typeface="Times New Roman" pitchFamily="18" charset="0"/>
                <a:cs typeface="Times New Roman" pitchFamily="18" charset="0"/>
              </a:rPr>
              <a:t>8-30 дней</a:t>
            </a:r>
            <a:r>
              <a:rPr lang="ru-RU" sz="2400" dirty="0">
                <a:latin typeface="Times New Roman" pitchFamily="18" charset="0"/>
                <a:cs typeface="Times New Roman" pitchFamily="18" charset="0"/>
              </a:rPr>
              <a:t> в зависимости от вида плазмодия, возраста и иммунного статуса пациента, нахождения его до заболевания на </a:t>
            </a:r>
            <a:r>
              <a:rPr lang="ru-RU" sz="2400" dirty="0" err="1">
                <a:latin typeface="Times New Roman" pitchFamily="18" charset="0"/>
                <a:cs typeface="Times New Roman" pitchFamily="18" charset="0"/>
              </a:rPr>
              <a:t>химиопрофилактике</a:t>
            </a:r>
            <a:r>
              <a:rPr lang="ru-RU" sz="2400" dirty="0">
                <a:latin typeface="Times New Roman" pitchFamily="18" charset="0"/>
                <a:cs typeface="Times New Roman" pitchFamily="18" charset="0"/>
              </a:rPr>
              <a:t> и др.</a:t>
            </a:r>
          </a:p>
          <a:p>
            <a:pPr marL="0" indent="450000">
              <a:spcBef>
                <a:spcPts val="0"/>
              </a:spcBef>
              <a:spcAft>
                <a:spcPts val="0"/>
              </a:spcAft>
            </a:pPr>
            <a:r>
              <a:rPr lang="ru-RU" sz="2400" dirty="0" smtClean="0">
                <a:latin typeface="Times New Roman" pitchFamily="18" charset="0"/>
                <a:cs typeface="Times New Roman" pitchFamily="18" charset="0"/>
              </a:rPr>
              <a:t>При </a:t>
            </a:r>
            <a:r>
              <a:rPr lang="ru-RU" sz="2400" dirty="0">
                <a:latin typeface="Times New Roman" pitchFamily="18" charset="0"/>
                <a:cs typeface="Times New Roman" pitchFamily="18" charset="0"/>
              </a:rPr>
              <a:t>трехдневной и овале-малярии нередки случаи заболевания после длительной, </a:t>
            </a:r>
            <a:r>
              <a:rPr lang="ru-RU" sz="2400" dirty="0">
                <a:solidFill>
                  <a:srgbClr val="FF0000"/>
                </a:solidFill>
                <a:latin typeface="Times New Roman" pitchFamily="18" charset="0"/>
                <a:cs typeface="Times New Roman" pitchFamily="18" charset="0"/>
              </a:rPr>
              <a:t>6-12-36 месячной</a:t>
            </a:r>
            <a:r>
              <a:rPr lang="ru-RU" sz="2400" dirty="0">
                <a:latin typeface="Times New Roman" pitchFamily="18" charset="0"/>
                <a:cs typeface="Times New Roman" pitchFamily="18" charset="0"/>
              </a:rPr>
              <a:t>, инкубации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717032"/>
            <a:ext cx="475252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869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260648"/>
            <a:ext cx="6512511" cy="1080120"/>
          </a:xfrm>
        </p:spPr>
        <p:txBody>
          <a:bodyPr/>
          <a:lstStyle/>
          <a:p>
            <a:pPr algn="ctr"/>
            <a:r>
              <a:rPr lang="ru-RU" sz="4000" dirty="0"/>
              <a:t>Признаки заболевания</a:t>
            </a:r>
          </a:p>
        </p:txBody>
      </p:sp>
      <p:sp>
        <p:nvSpPr>
          <p:cNvPr id="3" name="Объект 2"/>
          <p:cNvSpPr>
            <a:spLocks noGrp="1"/>
          </p:cNvSpPr>
          <p:nvPr>
            <p:ph sz="quarter" idx="13"/>
          </p:nvPr>
        </p:nvSpPr>
        <p:spPr>
          <a:xfrm>
            <a:off x="467544" y="1124744"/>
            <a:ext cx="8352928" cy="5400600"/>
          </a:xfrm>
        </p:spPr>
        <p:txBody>
          <a:bodyPr>
            <a:noAutofit/>
          </a:bodyPr>
          <a:lstStyle/>
          <a:p>
            <a:pPr marL="0">
              <a:spcBef>
                <a:spcPts val="0"/>
              </a:spcBef>
              <a:spcAft>
                <a:spcPts val="0"/>
              </a:spcAft>
            </a:pPr>
            <a:r>
              <a:rPr lang="ru-RU" sz="2400" b="1" dirty="0" smtClean="0">
                <a:latin typeface="Times New Roman" pitchFamily="18" charset="0"/>
                <a:cs typeface="Times New Roman" pitchFamily="18" charset="0"/>
              </a:rPr>
              <a:t>Классическим </a:t>
            </a:r>
            <a:r>
              <a:rPr lang="ru-RU" sz="2400" b="1" dirty="0">
                <a:latin typeface="Times New Roman" pitchFamily="18" charset="0"/>
                <a:cs typeface="Times New Roman" pitchFamily="18" charset="0"/>
              </a:rPr>
              <a:t>проявлением малярийной инфекции является </a:t>
            </a:r>
            <a:r>
              <a:rPr lang="ru-RU" sz="2400" b="1" dirty="0">
                <a:solidFill>
                  <a:srgbClr val="FF0000"/>
                </a:solidFill>
                <a:latin typeface="Times New Roman" pitchFamily="18" charset="0"/>
                <a:cs typeface="Times New Roman" pitchFamily="18" charset="0"/>
              </a:rPr>
              <a:t>малярийный пароксизм (приступ</a:t>
            </a:r>
            <a:r>
              <a:rPr lang="ru-RU" sz="2400" b="1" dirty="0" smtClean="0">
                <a:solidFill>
                  <a:srgbClr val="FF0000"/>
                </a:solidFill>
                <a:latin typeface="Times New Roman" pitchFamily="18" charset="0"/>
                <a:cs typeface="Times New Roman" pitchFamily="18" charset="0"/>
              </a:rPr>
              <a:t>)</a:t>
            </a:r>
            <a:r>
              <a:rPr lang="ru-RU" sz="2400" b="1" dirty="0" smtClean="0">
                <a:latin typeface="Times New Roman" pitchFamily="18" charset="0"/>
                <a:cs typeface="Times New Roman" pitchFamily="18" charset="0"/>
              </a:rPr>
              <a:t>:</a:t>
            </a:r>
          </a:p>
          <a:p>
            <a:pPr marL="0">
              <a:spcBef>
                <a:spcPts val="0"/>
              </a:spcBef>
              <a:spcAft>
                <a:spcPts val="0"/>
              </a:spcAft>
            </a:pPr>
            <a:r>
              <a:rPr lang="ru-RU" sz="2400" b="1" dirty="0" smtClean="0">
                <a:latin typeface="Times New Roman" pitchFamily="18" charset="0"/>
                <a:cs typeface="Times New Roman" pitchFamily="18" charset="0"/>
              </a:rPr>
              <a:t>чаще </a:t>
            </a:r>
            <a:r>
              <a:rPr lang="ru-RU" sz="2400" b="1" dirty="0">
                <a:latin typeface="Times New Roman" pitchFamily="18" charset="0"/>
                <a:cs typeface="Times New Roman" pitchFamily="18" charset="0"/>
              </a:rPr>
              <a:t>возникает в утренние или дневные часы с потрясающего, длительного </a:t>
            </a:r>
            <a:r>
              <a:rPr lang="ru-RU" sz="2400" b="1" dirty="0" smtClean="0">
                <a:solidFill>
                  <a:srgbClr val="FF0000"/>
                </a:solidFill>
                <a:latin typeface="Times New Roman" pitchFamily="18" charset="0"/>
                <a:cs typeface="Times New Roman" pitchFamily="18" charset="0"/>
              </a:rPr>
              <a:t>озноба</a:t>
            </a:r>
            <a:r>
              <a:rPr lang="ru-RU" sz="2400" b="1" dirty="0" smtClean="0">
                <a:latin typeface="Times New Roman" pitchFamily="18" charset="0"/>
                <a:cs typeface="Times New Roman" pitchFamily="18" charset="0"/>
              </a:rPr>
              <a:t> до </a:t>
            </a:r>
            <a:r>
              <a:rPr lang="ru-RU" sz="2400" b="1" dirty="0">
                <a:latin typeface="Times New Roman" pitchFamily="18" charset="0"/>
                <a:cs typeface="Times New Roman" pitchFamily="18" charset="0"/>
              </a:rPr>
              <a:t>2-4 часов (t -</a:t>
            </a:r>
            <a:r>
              <a:rPr lang="ru-RU" sz="2400" b="1" dirty="0" smtClean="0">
                <a:latin typeface="Times New Roman" pitchFamily="18" charset="0"/>
                <a:cs typeface="Times New Roman" pitchFamily="18" charset="0"/>
              </a:rPr>
              <a:t>39-41С, </a:t>
            </a:r>
            <a:r>
              <a:rPr lang="ru-RU" sz="2400" b="1" dirty="0">
                <a:latin typeface="Times New Roman" pitchFamily="18" charset="0"/>
                <a:cs typeface="Times New Roman" pitchFamily="18" charset="0"/>
              </a:rPr>
              <a:t>у больного отмечается головная боль, боли в подреберье, рвота, учащенное дыхание, сонливость</a:t>
            </a:r>
            <a:r>
              <a:rPr lang="ru-RU" sz="2400" b="1" dirty="0" smtClean="0">
                <a:latin typeface="Times New Roman" pitchFamily="18" charset="0"/>
                <a:cs typeface="Times New Roman" pitchFamily="18" charset="0"/>
              </a:rPr>
              <a:t>)</a:t>
            </a:r>
          </a:p>
          <a:p>
            <a:pPr marL="0">
              <a:spcBef>
                <a:spcPts val="0"/>
              </a:spcBef>
              <a:spcAft>
                <a:spcPts val="0"/>
              </a:spcAft>
            </a:pPr>
            <a:r>
              <a:rPr lang="ru-RU" sz="2400" b="1" dirty="0" smtClean="0">
                <a:solidFill>
                  <a:srgbClr val="FF0000"/>
                </a:solidFill>
                <a:latin typeface="Times New Roman" pitchFamily="18" charset="0"/>
                <a:cs typeface="Times New Roman" pitchFamily="18" charset="0"/>
              </a:rPr>
              <a:t>жар</a:t>
            </a:r>
            <a:r>
              <a:rPr lang="ru-RU" sz="2400" b="1" dirty="0" smtClean="0">
                <a:latin typeface="Times New Roman" pitchFamily="18" charset="0"/>
                <a:cs typeface="Times New Roman" pitchFamily="18" charset="0"/>
              </a:rPr>
              <a:t> (больные </a:t>
            </a:r>
            <a:r>
              <a:rPr lang="ru-RU" sz="2400" b="1" dirty="0">
                <a:latin typeface="Times New Roman" pitchFamily="18" charset="0"/>
                <a:cs typeface="Times New Roman" pitchFamily="18" charset="0"/>
              </a:rPr>
              <a:t>возбуждены, кожа сухая с гиперемией лица, тахикардия, </a:t>
            </a:r>
            <a:r>
              <a:rPr lang="ru-RU" sz="2400" b="1" dirty="0" err="1">
                <a:latin typeface="Times New Roman" pitchFamily="18" charset="0"/>
                <a:cs typeface="Times New Roman" pitchFamily="18" charset="0"/>
              </a:rPr>
              <a:t>тахипноэ</a:t>
            </a:r>
            <a:r>
              <a:rPr lang="ru-RU" sz="2400" b="1" dirty="0">
                <a:latin typeface="Times New Roman" pitchFamily="18" charset="0"/>
                <a:cs typeface="Times New Roman" pitchFamily="18" charset="0"/>
              </a:rPr>
              <a:t>, гипотония, задержка мочеотделения) максимальной продолжительностью 6-8 </a:t>
            </a:r>
            <a:r>
              <a:rPr lang="ru-RU" sz="2400" b="1" dirty="0" smtClean="0">
                <a:latin typeface="Times New Roman" pitchFamily="18" charset="0"/>
                <a:cs typeface="Times New Roman" pitchFamily="18" charset="0"/>
              </a:rPr>
              <a:t>часов</a:t>
            </a:r>
          </a:p>
          <a:p>
            <a:pPr marL="0">
              <a:spcBef>
                <a:spcPts val="0"/>
              </a:spcBef>
              <a:spcAft>
                <a:spcPts val="0"/>
              </a:spcAft>
            </a:pPr>
            <a:r>
              <a:rPr lang="ru-RU" sz="2400" b="1" dirty="0" smtClean="0">
                <a:latin typeface="Times New Roman" pitchFamily="18" charset="0"/>
                <a:cs typeface="Times New Roman" pitchFamily="18" charset="0"/>
              </a:rPr>
              <a:t>после </a:t>
            </a:r>
            <a:r>
              <a:rPr lang="ru-RU" sz="2400" b="1" dirty="0">
                <a:latin typeface="Times New Roman" pitchFamily="18" charset="0"/>
                <a:cs typeface="Times New Roman" pitchFamily="18" charset="0"/>
              </a:rPr>
              <a:t>чего наступает </a:t>
            </a:r>
            <a:r>
              <a:rPr lang="ru-RU" sz="2400" b="1" dirty="0">
                <a:solidFill>
                  <a:srgbClr val="FF0000"/>
                </a:solidFill>
                <a:latin typeface="Times New Roman" pitchFamily="18" charset="0"/>
                <a:cs typeface="Times New Roman" pitchFamily="18" charset="0"/>
              </a:rPr>
              <a:t>профузное </a:t>
            </a:r>
            <a:r>
              <a:rPr lang="ru-RU" sz="2400" b="1" dirty="0" smtClean="0">
                <a:solidFill>
                  <a:srgbClr val="FF0000"/>
                </a:solidFill>
                <a:latin typeface="Times New Roman" pitchFamily="18" charset="0"/>
                <a:cs typeface="Times New Roman" pitchFamily="18" charset="0"/>
              </a:rPr>
              <a:t>потоотделение </a:t>
            </a:r>
            <a:r>
              <a:rPr lang="ru-RU" sz="2400" b="1" dirty="0" smtClean="0">
                <a:latin typeface="Times New Roman" pitchFamily="18" charset="0"/>
                <a:cs typeface="Times New Roman" pitchFamily="18" charset="0"/>
              </a:rPr>
              <a:t>(</a:t>
            </a:r>
            <a:r>
              <a:rPr lang="ru-RU" sz="2400" b="1" dirty="0">
                <a:latin typeface="Times New Roman" pitchFamily="18" charset="0"/>
                <a:cs typeface="Times New Roman" pitchFamily="18" charset="0"/>
              </a:rPr>
              <a:t>температура критически снижается до субнормальных цифр, исчезают признаки интоксикация. Больной сразу же испытывает облегчение.</a:t>
            </a:r>
          </a:p>
        </p:txBody>
      </p:sp>
    </p:spTree>
    <p:extLst>
      <p:ext uri="{BB962C8B-B14F-4D97-AF65-F5344CB8AC3E}">
        <p14:creationId xmlns:p14="http://schemas.microsoft.com/office/powerpoint/2010/main" val="345333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60648"/>
            <a:ext cx="4248472" cy="6264696"/>
          </a:xfrm>
        </p:spPr>
        <p:txBody>
          <a:bodyPr>
            <a:normAutofit/>
          </a:bodyPr>
          <a:lstStyle/>
          <a:p>
            <a:r>
              <a:rPr lang="ru-RU" dirty="0"/>
              <a:t>После приступа больной быстро засыпает, с тем, чтобы проснуться с ощущением полного физического здоровья и желания покинуть постель.</a:t>
            </a:r>
          </a:p>
          <a:p>
            <a:r>
              <a:rPr lang="ru-RU" dirty="0"/>
              <a:t>В целом, малярийный приступ может продолжаться 4-6 часов(при тропической малярии до 12 часов) и сменяться 40-60 </a:t>
            </a:r>
            <a:r>
              <a:rPr lang="ru-RU" dirty="0" smtClean="0"/>
              <a:t>часовым межприступным </a:t>
            </a:r>
            <a:r>
              <a:rPr lang="ru-RU" dirty="0"/>
              <a:t>периодом </a:t>
            </a:r>
            <a:r>
              <a:rPr lang="ru-RU" dirty="0" err="1" smtClean="0"/>
              <a:t>апирексии</a:t>
            </a:r>
            <a:r>
              <a:rPr lang="ru-RU" dirty="0" smtClean="0"/>
              <a:t> с </a:t>
            </a:r>
            <a:r>
              <a:rPr lang="ru-RU" dirty="0"/>
              <a:t>нормальной температурой и удовлетворительным самочувствием.</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284" y="188641"/>
            <a:ext cx="3444180"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84" y="3284985"/>
            <a:ext cx="344417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75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188640"/>
            <a:ext cx="7982272" cy="936104"/>
          </a:xfrm>
        </p:spPr>
        <p:txBody>
          <a:bodyPr/>
          <a:lstStyle/>
          <a:p>
            <a:r>
              <a:rPr lang="ru-RU" dirty="0"/>
              <a:t>Повторение пароксизмов</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5"/>
            <a:ext cx="8424936"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5229493"/>
            <a:ext cx="8424936" cy="1200329"/>
          </a:xfrm>
          <a:prstGeom prst="rect">
            <a:avLst/>
          </a:prstGeom>
        </p:spPr>
        <p:txBody>
          <a:bodyPr wrap="square">
            <a:spAutoFit/>
          </a:bodyPr>
          <a:lstStyle/>
          <a:p>
            <a:r>
              <a:rPr lang="ru-RU" sz="2400" dirty="0">
                <a:solidFill>
                  <a:srgbClr val="FF0000"/>
                </a:solidFill>
                <a:latin typeface="Times New Roman" pitchFamily="18" charset="0"/>
                <a:cs typeface="Times New Roman" pitchFamily="18" charset="0"/>
              </a:rPr>
              <a:t>через 72 ч </a:t>
            </a:r>
            <a:r>
              <a:rPr lang="ru-RU" sz="2400" dirty="0">
                <a:latin typeface="Times New Roman" pitchFamily="18" charset="0"/>
                <a:cs typeface="Times New Roman" pitchFamily="18" charset="0"/>
              </a:rPr>
              <a:t>при 4-х дневной малярии</a:t>
            </a:r>
          </a:p>
          <a:p>
            <a:r>
              <a:rPr lang="ru-RU" sz="2400" dirty="0">
                <a:solidFill>
                  <a:srgbClr val="FF0000"/>
                </a:solidFill>
                <a:latin typeface="Times New Roman" pitchFamily="18" charset="0"/>
                <a:cs typeface="Times New Roman" pitchFamily="18" charset="0"/>
              </a:rPr>
              <a:t>через 48 ч </a:t>
            </a:r>
            <a:r>
              <a:rPr lang="ru-RU" sz="2400" dirty="0">
                <a:latin typeface="Times New Roman" pitchFamily="18" charset="0"/>
                <a:cs typeface="Times New Roman" pitchFamily="18" charset="0"/>
              </a:rPr>
              <a:t>при 3-х дневной малярии, малярии </a:t>
            </a:r>
            <a:r>
              <a:rPr lang="ru-RU" sz="2400" dirty="0" err="1" smtClean="0">
                <a:latin typeface="Times New Roman" pitchFamily="18" charset="0"/>
                <a:cs typeface="Times New Roman" pitchFamily="18" charset="0"/>
              </a:rPr>
              <a:t>ovale</a:t>
            </a:r>
            <a:endParaRPr lang="ru-RU" sz="2400" dirty="0">
              <a:latin typeface="Times New Roman" pitchFamily="18" charset="0"/>
              <a:cs typeface="Times New Roman" pitchFamily="18" charset="0"/>
            </a:endParaRPr>
          </a:p>
          <a:p>
            <a:r>
              <a:rPr lang="ru-RU" sz="2400" dirty="0">
                <a:solidFill>
                  <a:srgbClr val="FF0000"/>
                </a:solidFill>
                <a:latin typeface="Times New Roman" pitchFamily="18" charset="0"/>
                <a:cs typeface="Times New Roman" pitchFamily="18" charset="0"/>
              </a:rPr>
              <a:t>через 24 ч </a:t>
            </a:r>
            <a:r>
              <a:rPr lang="ru-RU" sz="2400" dirty="0">
                <a:latin typeface="Times New Roman" pitchFamily="18" charset="0"/>
                <a:cs typeface="Times New Roman" pitchFamily="18" charset="0"/>
              </a:rPr>
              <a:t>при тропической </a:t>
            </a:r>
            <a:r>
              <a:rPr lang="ru-RU" sz="2400" dirty="0" smtClean="0">
                <a:latin typeface="Times New Roman" pitchFamily="18" charset="0"/>
                <a:cs typeface="Times New Roman" pitchFamily="18" charset="0"/>
              </a:rPr>
              <a:t>малярии</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72634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4392488" cy="6513904"/>
          </a:xfrm>
        </p:spPr>
        <p:txBody>
          <a:bodyPr>
            <a:noAutofit/>
          </a:bodyPr>
          <a:lstStyle/>
          <a:p>
            <a:r>
              <a:rPr lang="ru-RU" sz="2400" dirty="0"/>
              <a:t>Из всех видов заболевания наиболее тяжелой по течению и последствиям является тропическая малярия</a:t>
            </a:r>
            <a:r>
              <a:rPr lang="ru-RU" sz="2400" dirty="0" smtClean="0"/>
              <a:t>. Инкубационный период при </a:t>
            </a:r>
            <a:r>
              <a:rPr lang="ru-RU" sz="2400" dirty="0"/>
              <a:t>ней -8-16 дней, в среднем около 10 суток.</a:t>
            </a:r>
          </a:p>
          <a:p>
            <a:r>
              <a:rPr lang="ru-RU" sz="2400" dirty="0" smtClean="0"/>
              <a:t>У лиц, </a:t>
            </a:r>
            <a:r>
              <a:rPr lang="ru-RU" sz="2400" dirty="0" err="1" smtClean="0"/>
              <a:t>непроживающих</a:t>
            </a:r>
            <a:r>
              <a:rPr lang="ru-RU" sz="2400" dirty="0" smtClean="0"/>
              <a:t>  в эндемичных территориях, тропическая малярия протекает в тяжелой и крайне тяжелой форме</a:t>
            </a:r>
            <a:r>
              <a:rPr lang="ru-RU" sz="2400" dirty="0"/>
              <a:t>.</a:t>
            </a:r>
          </a:p>
          <a:p>
            <a:r>
              <a:rPr lang="ru-RU" sz="2400" dirty="0" smtClean="0"/>
              <a:t>Без своевременного лечения летальный исход может наступить в первые дни заболевания</a:t>
            </a:r>
            <a:endParaRPr lang="ru-RU"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2657"/>
            <a:ext cx="428148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45024"/>
            <a:ext cx="4281488" cy="285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314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260648"/>
            <a:ext cx="7982272" cy="1440160"/>
          </a:xfrm>
        </p:spPr>
        <p:txBody>
          <a:bodyPr/>
          <a:lstStyle/>
          <a:p>
            <a:pPr algn="ctr"/>
            <a:r>
              <a:rPr lang="ru-RU" sz="4800" dirty="0"/>
              <a:t>Классификация малярии</a:t>
            </a:r>
            <a:endParaRPr lang="ru-RU" dirty="0"/>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56895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33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08912" cy="1143000"/>
          </a:xfrm>
        </p:spPr>
        <p:txBody>
          <a:bodyPr/>
          <a:lstStyle/>
          <a:p>
            <a:pPr algn="l"/>
            <a:r>
              <a:rPr lang="ru-RU" sz="3200" dirty="0">
                <a:latin typeface="Arial"/>
              </a:rPr>
              <a:t>Обследованию на малярию подлежат:</a:t>
            </a:r>
            <a:r>
              <a:rPr lang="ru-RU" sz="4800" dirty="0">
                <a:latin typeface="Arial"/>
              </a:rPr>
              <a:t/>
            </a:r>
            <a:br>
              <a:rPr lang="ru-RU" sz="4800" dirty="0">
                <a:latin typeface="Arial"/>
              </a:rPr>
            </a:br>
            <a:endParaRPr lang="ru-RU" dirty="0"/>
          </a:p>
        </p:txBody>
      </p:sp>
      <p:sp>
        <p:nvSpPr>
          <p:cNvPr id="3" name="Объект 2"/>
          <p:cNvSpPr>
            <a:spLocks noGrp="1"/>
          </p:cNvSpPr>
          <p:nvPr>
            <p:ph sz="quarter" idx="13"/>
          </p:nvPr>
        </p:nvSpPr>
        <p:spPr>
          <a:xfrm>
            <a:off x="899592" y="1628800"/>
            <a:ext cx="7344816" cy="4842872"/>
          </a:xfrm>
        </p:spPr>
        <p:txBody>
          <a:bodyPr>
            <a:normAutofit fontScale="92500" lnSpcReduction="20000"/>
          </a:bodyPr>
          <a:lstStyle/>
          <a:p>
            <a:pPr algn="just"/>
            <a:r>
              <a:rPr lang="ru-RU" sz="2400" dirty="0" smtClean="0">
                <a:latin typeface="Arial"/>
              </a:rPr>
              <a:t>- </a:t>
            </a:r>
            <a:r>
              <a:rPr lang="ru-RU" sz="2600" dirty="0">
                <a:latin typeface="Times New Roman"/>
              </a:rPr>
              <a:t>лица, прибывшие из эндемичных по малярии местностей или посетившие эндемичные страны в течение последних трех лет, при повышении температуры, с любым из следующих симптомов на фоне температуры тела выше 37 °C: увеличение печени, селезенки, желтушность склер и кожных покровов, герпес, анемия;</a:t>
            </a:r>
          </a:p>
          <a:p>
            <a:pPr algn="just"/>
            <a:r>
              <a:rPr lang="ru-RU" sz="2600" dirty="0" smtClean="0">
                <a:latin typeface="Times New Roman"/>
              </a:rPr>
              <a:t>- лица </a:t>
            </a:r>
            <a:r>
              <a:rPr lang="ru-RU" sz="2600" dirty="0">
                <a:latin typeface="Times New Roman"/>
              </a:rPr>
              <a:t>с неустановленным диагнозом, лихорадящие в течение 5 дней;</a:t>
            </a:r>
          </a:p>
          <a:p>
            <a:pPr algn="just"/>
            <a:r>
              <a:rPr lang="ru-RU" sz="2600" dirty="0" smtClean="0">
                <a:latin typeface="Times New Roman"/>
              </a:rPr>
              <a:t>- больные </a:t>
            </a:r>
            <a:r>
              <a:rPr lang="ru-RU" sz="2600" dirty="0">
                <a:latin typeface="Times New Roman"/>
              </a:rPr>
              <a:t>с установленным диагнозом, но с продолжающимися периодическими подъемами температуры, несмотря на проводимое специфическое лечение;</a:t>
            </a:r>
          </a:p>
          <a:p>
            <a:pPr algn="just"/>
            <a:r>
              <a:rPr lang="ru-RU" sz="2600" dirty="0" smtClean="0">
                <a:latin typeface="Times New Roman"/>
              </a:rPr>
              <a:t>- лица</a:t>
            </a:r>
            <a:r>
              <a:rPr lang="ru-RU" sz="2600" dirty="0">
                <a:latin typeface="Times New Roman"/>
              </a:rPr>
              <a:t>, проживающие в активном очаге, при любом повышении температуры</a:t>
            </a:r>
            <a:r>
              <a:rPr lang="ru-RU" sz="2600" dirty="0" smtClean="0">
                <a:latin typeface="Times New Roman"/>
              </a:rPr>
              <a:t>.</a:t>
            </a:r>
            <a:endParaRPr lang="ru-RU" sz="2600" dirty="0">
              <a:latin typeface="Times New Roman"/>
            </a:endParaRPr>
          </a:p>
        </p:txBody>
      </p:sp>
    </p:spTree>
    <p:extLst>
      <p:ext uri="{BB962C8B-B14F-4D97-AF65-F5344CB8AC3E}">
        <p14:creationId xmlns:p14="http://schemas.microsoft.com/office/powerpoint/2010/main" val="442172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776864" cy="1143000"/>
          </a:xfrm>
        </p:spPr>
        <p:txBody>
          <a:bodyPr/>
          <a:lstStyle/>
          <a:p>
            <a:r>
              <a:rPr lang="ru-RU" sz="2600" dirty="0" smtClean="0"/>
              <a:t>Методы лабораторной диагностики малярии</a:t>
            </a:r>
            <a:endParaRPr lang="ru-RU" sz="2600" dirty="0"/>
          </a:p>
        </p:txBody>
      </p:sp>
      <p:sp>
        <p:nvSpPr>
          <p:cNvPr id="3" name="Объект 2"/>
          <p:cNvSpPr>
            <a:spLocks noGrp="1"/>
          </p:cNvSpPr>
          <p:nvPr>
            <p:ph sz="quarter" idx="13"/>
          </p:nvPr>
        </p:nvSpPr>
        <p:spPr>
          <a:xfrm>
            <a:off x="683568" y="1052736"/>
            <a:ext cx="7704856" cy="5112568"/>
          </a:xfrm>
        </p:spPr>
        <p:txBody>
          <a:bodyPr>
            <a:normAutofit fontScale="77500" lnSpcReduction="20000"/>
          </a:bodyPr>
          <a:lstStyle/>
          <a:p>
            <a:pPr algn="just"/>
            <a:r>
              <a:rPr lang="ru-RU" dirty="0"/>
              <a:t>д</a:t>
            </a:r>
            <a:r>
              <a:rPr lang="ru-RU" dirty="0" smtClean="0"/>
              <a:t>иагностика </a:t>
            </a:r>
            <a:r>
              <a:rPr lang="ru-RU" dirty="0"/>
              <a:t>малярии основана на обнаружении кровяных форм паразитов (</a:t>
            </a:r>
            <a:r>
              <a:rPr lang="ru-RU" dirty="0" err="1"/>
              <a:t>трофозоиты</a:t>
            </a:r>
            <a:r>
              <a:rPr lang="ru-RU" dirty="0"/>
              <a:t>, </a:t>
            </a:r>
            <a:r>
              <a:rPr lang="ru-RU" dirty="0" err="1"/>
              <a:t>шизонты</a:t>
            </a:r>
            <a:r>
              <a:rPr lang="ru-RU" dirty="0"/>
              <a:t> и </a:t>
            </a:r>
            <a:r>
              <a:rPr lang="ru-RU" dirty="0" err="1"/>
              <a:t>гаметоциты</a:t>
            </a:r>
            <a:r>
              <a:rPr lang="ru-RU" dirty="0"/>
              <a:t>) при микроскопическом исследовании </a:t>
            </a:r>
            <a:r>
              <a:rPr lang="ru-RU" dirty="0" smtClean="0"/>
              <a:t>крови;</a:t>
            </a:r>
          </a:p>
          <a:p>
            <a:pPr algn="just"/>
            <a:r>
              <a:rPr lang="ru-RU" dirty="0" smtClean="0"/>
              <a:t>для </a:t>
            </a:r>
            <a:r>
              <a:rPr lang="ru-RU" dirty="0"/>
              <a:t>обнаружения </a:t>
            </a:r>
            <a:r>
              <a:rPr lang="ru-RU" dirty="0" err="1"/>
              <a:t>эритроцитарных</a:t>
            </a:r>
            <a:r>
              <a:rPr lang="ru-RU" dirty="0"/>
              <a:t> форм плазмодиев и определения их вида используют препараты крови, приготовленные методом тонкого мазка и толстой капли, окрашенные по методу Романовского-</a:t>
            </a:r>
            <a:r>
              <a:rPr lang="ru-RU" dirty="0" err="1"/>
              <a:t>Гимзы</a:t>
            </a:r>
            <a:r>
              <a:rPr lang="ru-RU" dirty="0"/>
              <a:t>. Оба метода, имеющие свои преимущества и недостатки, являются </a:t>
            </a:r>
            <a:r>
              <a:rPr lang="ru-RU" dirty="0" smtClean="0"/>
              <a:t>взаимодополняющими;</a:t>
            </a:r>
          </a:p>
          <a:p>
            <a:pPr algn="just"/>
            <a:r>
              <a:rPr lang="ru-RU" dirty="0"/>
              <a:t>кроме того, в настоящее время широко используются для лабораторной диагностики малярии иммунологические (экспресс-тесты) и молекулярно-биологические методы;</a:t>
            </a:r>
          </a:p>
          <a:p>
            <a:pPr algn="just"/>
            <a:r>
              <a:rPr lang="ru-RU" dirty="0"/>
              <a:t>данные методы являются взаимодополняющими, но "золотым" стандартом остается метод микроскопии толстой капли</a:t>
            </a:r>
          </a:p>
          <a:p>
            <a:pPr algn="just"/>
            <a:r>
              <a:rPr lang="ru-RU" dirty="0"/>
              <a:t>кровь для </a:t>
            </a:r>
            <a:r>
              <a:rPr lang="ru-RU" dirty="0" err="1"/>
              <a:t>паразитологического</a:t>
            </a:r>
            <a:r>
              <a:rPr lang="ru-RU" dirty="0"/>
              <a:t> исследования берут из пальца руки (у взрослых - обычно безымянного, у детей - из большого), у новорожденных детей - из большого пальца ноги (но не мочки уха!). Использовать венозную кровь можно только в случаях, если известно, что в качестве антикоагулянта применяли ЭДТА (этилендиаминтетрауксусная кислота), другие антикоагулянты, такие как гепарин, цитрат, не должны быть использованы, так как они могут влиять на морфо логию паразитов;</a:t>
            </a:r>
          </a:p>
          <a:p>
            <a:pPr algn="just"/>
            <a:endParaRPr lang="ru-RU" dirty="0"/>
          </a:p>
          <a:p>
            <a:endParaRPr lang="ru-RU" dirty="0"/>
          </a:p>
          <a:p>
            <a:endParaRPr lang="ru-RU" dirty="0"/>
          </a:p>
        </p:txBody>
      </p:sp>
    </p:spTree>
    <p:extLst>
      <p:ext uri="{BB962C8B-B14F-4D97-AF65-F5344CB8AC3E}">
        <p14:creationId xmlns:p14="http://schemas.microsoft.com/office/powerpoint/2010/main" val="274380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3212976" cy="2985512"/>
          </a:xfrm>
        </p:spPr>
        <p:txBody>
          <a:bodyPr>
            <a:normAutofit/>
          </a:bodyPr>
          <a:lstStyle/>
          <a:p>
            <a:r>
              <a:rPr lang="ru-RU" sz="2400" dirty="0">
                <a:latin typeface="Times New Roman" pitchFamily="18" charset="0"/>
                <a:cs typeface="Times New Roman" pitchFamily="18" charset="0"/>
              </a:rPr>
              <a:t>Малярия (М) появилась в человеческой популяции около 100 тысяч лет назад, оставив ощутимый след в ее истории.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548681"/>
            <a:ext cx="38884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99992" y="3429000"/>
            <a:ext cx="4248472" cy="3170099"/>
          </a:xfrm>
          <a:prstGeom prst="rect">
            <a:avLst/>
          </a:prstGeom>
          <a:noFill/>
        </p:spPr>
        <p:txBody>
          <a:bodyPr wrap="square" rtlCol="0">
            <a:spAutoFit/>
          </a:bodyPr>
          <a:lstStyle/>
          <a:p>
            <a:r>
              <a:rPr lang="ru-RU" sz="2000" dirty="0" smtClean="0">
                <a:latin typeface="Times New Roman" pitchFamily="18" charset="0"/>
                <a:cs typeface="Times New Roman" pitchFamily="18" charset="0"/>
              </a:rPr>
              <a:t>Международная группа ученых, в результате исследования останков правителя Древнего Египта Тутанхамона, пришла к выводу, что главной причиной смерти фараона могло стать осложнение от малярии. Тутанхамон, стал фараоном в 1333 году до н.э., когда ему было 10 лет, а умер в возрасте 19 лет, не оставив наследника</a:t>
            </a:r>
            <a:r>
              <a:rPr lang="ru-RU" sz="2000" dirty="0">
                <a:latin typeface="Times New Roman" pitchFamily="18" charset="0"/>
                <a:cs typeface="Times New Roman" pitchFamily="18" charset="0"/>
              </a:rPr>
              <a:t>.</a:t>
            </a:r>
          </a:p>
        </p:txBody>
      </p:sp>
      <p:sp>
        <p:nvSpPr>
          <p:cNvPr id="6" name="TextBox 5"/>
          <p:cNvSpPr txBox="1"/>
          <p:nvPr/>
        </p:nvSpPr>
        <p:spPr>
          <a:xfrm>
            <a:off x="539552" y="3933056"/>
            <a:ext cx="3672408" cy="2246769"/>
          </a:xfrm>
          <a:prstGeom prst="rect">
            <a:avLst/>
          </a:prstGeom>
          <a:noFill/>
        </p:spPr>
        <p:txBody>
          <a:bodyPr wrap="square" rtlCol="0">
            <a:spAutoFit/>
          </a:bodyPr>
          <a:lstStyle/>
          <a:p>
            <a:r>
              <a:rPr lang="ru-RU" sz="2800" dirty="0">
                <a:latin typeface="Times New Roman" pitchFamily="18" charset="0"/>
                <a:cs typeface="Times New Roman" pitchFamily="18" charset="0"/>
              </a:rPr>
              <a:t>Знаменитые жертвы малярии: Александр Македонский,</a:t>
            </a:r>
          </a:p>
          <a:p>
            <a:r>
              <a:rPr lang="ru-RU" sz="2800" dirty="0">
                <a:latin typeface="Times New Roman" pitchFamily="18" charset="0"/>
                <a:cs typeface="Times New Roman" pitchFamily="18" charset="0"/>
              </a:rPr>
              <a:t>Чингисхан,</a:t>
            </a:r>
          </a:p>
          <a:p>
            <a:r>
              <a:rPr lang="ru-RU" sz="2800" dirty="0">
                <a:latin typeface="Times New Roman" pitchFamily="18" charset="0"/>
                <a:cs typeface="Times New Roman" pitchFamily="18" charset="0"/>
              </a:rPr>
              <a:t>святой </a:t>
            </a:r>
            <a:r>
              <a:rPr lang="ru-RU" sz="2800" dirty="0" smtClean="0">
                <a:latin typeface="Times New Roman" pitchFamily="18" charset="0"/>
                <a:cs typeface="Times New Roman" pitchFamily="18" charset="0"/>
              </a:rPr>
              <a:t>Августин</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736325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054281" cy="1143000"/>
          </a:xfrm>
        </p:spPr>
        <p:txBody>
          <a:bodyPr/>
          <a:lstStyle/>
          <a:p>
            <a:pPr algn="l"/>
            <a:r>
              <a:rPr lang="ru-RU" sz="2400" dirty="0"/>
              <a:t>Морфологические признаки возбудителей малярии</a:t>
            </a:r>
            <a:r>
              <a:rPr lang="ru-RU" dirty="0"/>
              <a:t/>
            </a:r>
            <a:br>
              <a:rPr lang="ru-RU" dirty="0"/>
            </a:br>
            <a:endParaRPr lang="ru-RU" dirty="0"/>
          </a:p>
        </p:txBody>
      </p:sp>
      <p:sp>
        <p:nvSpPr>
          <p:cNvPr id="3" name="Объект 2"/>
          <p:cNvSpPr>
            <a:spLocks noGrp="1"/>
          </p:cNvSpPr>
          <p:nvPr>
            <p:ph sz="quarter" idx="13"/>
          </p:nvPr>
        </p:nvSpPr>
        <p:spPr>
          <a:xfrm>
            <a:off x="683568" y="1268760"/>
            <a:ext cx="7632848" cy="4122792"/>
          </a:xfrm>
        </p:spPr>
        <p:txBody>
          <a:bodyPr>
            <a:normAutofit/>
          </a:bodyPr>
          <a:lstStyle/>
          <a:p>
            <a:endParaRPr lang="ru-RU" dirty="0"/>
          </a:p>
          <a:p>
            <a:r>
              <a:rPr lang="ru-RU" dirty="0"/>
              <a:t>Последовательность установления диагноза при малярии следующая:</a:t>
            </a:r>
          </a:p>
          <a:p>
            <a:r>
              <a:rPr lang="ru-RU" dirty="0"/>
              <a:t>- решается вопрос, есть ли паразиты;</a:t>
            </a:r>
          </a:p>
          <a:p>
            <a:r>
              <a:rPr lang="ru-RU" dirty="0"/>
              <a:t>- решается вопрос, не P. </a:t>
            </a:r>
            <a:r>
              <a:rPr lang="ru-RU" dirty="0" err="1"/>
              <a:t>falciparum</a:t>
            </a:r>
            <a:r>
              <a:rPr lang="ru-RU" dirty="0"/>
              <a:t> ли это;</a:t>
            </a:r>
          </a:p>
          <a:p>
            <a:r>
              <a:rPr lang="ru-RU" dirty="0"/>
              <a:t>- находят характерные стадии, позволяющие дифференцировать три остальных вида;</a:t>
            </a:r>
          </a:p>
          <a:p>
            <a:r>
              <a:rPr lang="ru-RU" dirty="0"/>
              <a:t>- определяют вид;</a:t>
            </a:r>
          </a:p>
          <a:p>
            <a:r>
              <a:rPr lang="ru-RU" dirty="0"/>
              <a:t>- если установлено, что речь идет о P. </a:t>
            </a:r>
            <a:r>
              <a:rPr lang="ru-RU" dirty="0" err="1"/>
              <a:t>falciparum</a:t>
            </a:r>
            <a:r>
              <a:rPr lang="ru-RU" dirty="0"/>
              <a:t>, решают, присутствуют ли </a:t>
            </a:r>
            <a:r>
              <a:rPr lang="ru-RU" dirty="0" err="1"/>
              <a:t>гаметоциты</a:t>
            </a:r>
            <a:r>
              <a:rPr lang="ru-RU" dirty="0"/>
              <a:t>.</a:t>
            </a:r>
          </a:p>
          <a:p>
            <a:endParaRPr lang="ru-RU" dirty="0"/>
          </a:p>
        </p:txBody>
      </p:sp>
    </p:spTree>
    <p:extLst>
      <p:ext uri="{BB962C8B-B14F-4D97-AF65-F5344CB8AC3E}">
        <p14:creationId xmlns:p14="http://schemas.microsoft.com/office/powerpoint/2010/main" val="3822253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920880" cy="1143000"/>
          </a:xfrm>
        </p:spPr>
        <p:txBody>
          <a:bodyPr/>
          <a:lstStyle/>
          <a:p>
            <a:pPr algn="l"/>
            <a:r>
              <a:rPr lang="ru-RU" sz="3600" dirty="0"/>
              <a:t>Источники диагностических ошибок</a:t>
            </a:r>
            <a:r>
              <a:rPr lang="ru-RU" dirty="0"/>
              <a:t/>
            </a:r>
            <a:br>
              <a:rPr lang="ru-RU" dirty="0"/>
            </a:br>
            <a:endParaRPr lang="ru-RU" dirty="0"/>
          </a:p>
        </p:txBody>
      </p:sp>
      <p:sp>
        <p:nvSpPr>
          <p:cNvPr id="3" name="Объект 2"/>
          <p:cNvSpPr>
            <a:spLocks noGrp="1"/>
          </p:cNvSpPr>
          <p:nvPr>
            <p:ph sz="quarter" idx="13"/>
          </p:nvPr>
        </p:nvSpPr>
        <p:spPr>
          <a:xfrm>
            <a:off x="611560" y="1628800"/>
            <a:ext cx="7920880" cy="4752528"/>
          </a:xfrm>
        </p:spPr>
        <p:txBody>
          <a:bodyPr>
            <a:normAutofit fontScale="77500" lnSpcReduction="20000"/>
          </a:bodyPr>
          <a:lstStyle/>
          <a:p>
            <a:pPr marL="45720" indent="0">
              <a:buNone/>
            </a:pPr>
            <a:endParaRPr lang="ru-RU" dirty="0"/>
          </a:p>
          <a:p>
            <a:pPr algn="just"/>
            <a:r>
              <a:rPr lang="ru-RU" dirty="0"/>
              <a:t>Иногда за малярийных паразитов ошибочно могут быть приняты нормальные и патологические элементы крови, а также различные </a:t>
            </a:r>
            <a:r>
              <a:rPr lang="ru-RU" dirty="0" err="1" smtClean="0"/>
              <a:t>контаминанты</a:t>
            </a:r>
            <a:r>
              <a:rPr lang="ru-RU" dirty="0" smtClean="0"/>
              <a:t>;</a:t>
            </a:r>
            <a:endParaRPr lang="ru-RU" dirty="0"/>
          </a:p>
          <a:p>
            <a:pPr algn="just"/>
            <a:r>
              <a:rPr lang="ru-RU" dirty="0"/>
              <a:t>Наиболее часто симулирует паразита тромбоцит, лежащий на эритроците в тонком мазке, либо в толстой капле на остатке </a:t>
            </a:r>
            <a:r>
              <a:rPr lang="ru-RU" dirty="0" err="1"/>
              <a:t>ретикулоцита</a:t>
            </a:r>
            <a:r>
              <a:rPr lang="ru-RU" dirty="0"/>
              <a:t>. Скопления тромбоцитов могут быть приняты за </a:t>
            </a:r>
            <a:r>
              <a:rPr lang="ru-RU" dirty="0" err="1"/>
              <a:t>шизонт</a:t>
            </a:r>
            <a:r>
              <a:rPr lang="ru-RU" dirty="0"/>
              <a:t>. </a:t>
            </a:r>
            <a:r>
              <a:rPr lang="ru-RU" dirty="0" err="1"/>
              <a:t>Эритробласты</a:t>
            </a:r>
            <a:r>
              <a:rPr lang="ru-RU" dirty="0"/>
              <a:t> или эритроциты с остатками ядра - тельцами </a:t>
            </a:r>
            <a:r>
              <a:rPr lang="ru-RU" dirty="0" err="1"/>
              <a:t>Жолли</a:t>
            </a:r>
            <a:r>
              <a:rPr lang="ru-RU" dirty="0"/>
              <a:t> или кольцами </a:t>
            </a:r>
            <a:r>
              <a:rPr lang="ru-RU" dirty="0" err="1"/>
              <a:t>Кэбота</a:t>
            </a:r>
            <a:r>
              <a:rPr lang="ru-RU" dirty="0"/>
              <a:t> также могут быть приняты за пораженные </a:t>
            </a:r>
            <a:r>
              <a:rPr lang="ru-RU" dirty="0" smtClean="0"/>
              <a:t>эритроциты;</a:t>
            </a:r>
            <a:endParaRPr lang="ru-RU" dirty="0"/>
          </a:p>
          <a:p>
            <a:pPr algn="just"/>
            <a:r>
              <a:rPr lang="ru-RU" dirty="0"/>
              <a:t>Бактерии с плохо обработанного пальца пациента могут некоторое время размножаться в высыхающем препарате и образовывать колонии. Они, а также пыльца растений, частицы краски, выпавшие в осадок и лежащие на эритроците, могут приводить неопытного исследователя к ложной диагностике </a:t>
            </a:r>
            <a:r>
              <a:rPr lang="ru-RU" dirty="0" smtClean="0"/>
              <a:t>малярии;</a:t>
            </a:r>
            <a:endParaRPr lang="ru-RU" dirty="0"/>
          </a:p>
          <a:p>
            <a:pPr algn="just"/>
            <a:r>
              <a:rPr lang="ru-RU" dirty="0"/>
              <a:t>Иногда за </a:t>
            </a:r>
            <a:r>
              <a:rPr lang="ru-RU" dirty="0" err="1"/>
              <a:t>гаметоциты</a:t>
            </a:r>
            <a:r>
              <a:rPr lang="ru-RU" dirty="0"/>
              <a:t> P. </a:t>
            </a:r>
            <a:r>
              <a:rPr lang="ru-RU" dirty="0" err="1"/>
              <a:t>falciparum</a:t>
            </a:r>
            <a:r>
              <a:rPr lang="ru-RU" dirty="0"/>
              <a:t> принимают царапины на стекле - так называемый "хребет селедки". За паразитов могут быть приняты клетки жгутиковых простейших, </a:t>
            </a:r>
            <a:r>
              <a:rPr lang="ru-RU" dirty="0" err="1"/>
              <a:t>бластоспоры</a:t>
            </a:r>
            <a:r>
              <a:rPr lang="ru-RU" dirty="0"/>
              <a:t> и псевдомицелий грибов, которые могут размножиться в старом буферном растворе и краске, особенно в жаркое время </a:t>
            </a:r>
            <a:r>
              <a:rPr lang="ru-RU" dirty="0" smtClean="0"/>
              <a:t>года;</a:t>
            </a:r>
            <a:endParaRPr lang="ru-RU" dirty="0"/>
          </a:p>
          <a:p>
            <a:endParaRPr lang="ru-RU" dirty="0"/>
          </a:p>
        </p:txBody>
      </p:sp>
    </p:spTree>
    <p:extLst>
      <p:ext uri="{BB962C8B-B14F-4D97-AF65-F5344CB8AC3E}">
        <p14:creationId xmlns:p14="http://schemas.microsoft.com/office/powerpoint/2010/main" val="3460726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40960" cy="1143000"/>
          </a:xfrm>
        </p:spPr>
        <p:txBody>
          <a:bodyPr/>
          <a:lstStyle/>
          <a:p>
            <a:pPr algn="l"/>
            <a:r>
              <a:rPr lang="ru-RU" sz="2400" dirty="0" smtClean="0"/>
              <a:t>Необходимо предусматривать неснижаемый запас противомалярийных препаратов</a:t>
            </a:r>
            <a:endParaRPr lang="ru-RU" sz="2400" dirty="0"/>
          </a:p>
        </p:txBody>
      </p:sp>
      <p:sp>
        <p:nvSpPr>
          <p:cNvPr id="3" name="Объект 2"/>
          <p:cNvSpPr>
            <a:spLocks noGrp="1"/>
          </p:cNvSpPr>
          <p:nvPr>
            <p:ph sz="quarter" idx="13"/>
          </p:nvPr>
        </p:nvSpPr>
        <p:spPr>
          <a:xfrm>
            <a:off x="683568" y="1340768"/>
            <a:ext cx="7632848" cy="5112568"/>
          </a:xfrm>
        </p:spPr>
        <p:txBody>
          <a:bodyPr>
            <a:normAutofit/>
          </a:bodyPr>
          <a:lstStyle/>
          <a:p>
            <a:pPr algn="just"/>
            <a:r>
              <a:rPr lang="ru-RU" dirty="0" smtClean="0"/>
              <a:t>для </a:t>
            </a:r>
            <a:r>
              <a:rPr lang="ru-RU" dirty="0"/>
              <a:t>лечения больных трехдневной малярией (например, </a:t>
            </a:r>
            <a:r>
              <a:rPr lang="ru-RU" dirty="0" err="1"/>
              <a:t>хлорохин</a:t>
            </a:r>
            <a:r>
              <a:rPr lang="ru-RU" dirty="0"/>
              <a:t>, </a:t>
            </a:r>
            <a:r>
              <a:rPr lang="ru-RU" dirty="0" err="1"/>
              <a:t>примахин</a:t>
            </a:r>
            <a:r>
              <a:rPr lang="ru-RU" dirty="0"/>
              <a:t> или другие препараты, разрешенные к применению для этих целей в установленном порядке</a:t>
            </a:r>
            <a:r>
              <a:rPr lang="ru-RU" dirty="0" smtClean="0"/>
              <a:t>);</a:t>
            </a:r>
          </a:p>
          <a:p>
            <a:pPr algn="just"/>
            <a:r>
              <a:rPr lang="ru-RU" dirty="0" smtClean="0"/>
              <a:t>тропической </a:t>
            </a:r>
            <a:r>
              <a:rPr lang="ru-RU" dirty="0"/>
              <a:t>(например, </a:t>
            </a:r>
            <a:r>
              <a:rPr lang="ru-RU" dirty="0" err="1"/>
              <a:t>мефлохин</a:t>
            </a:r>
            <a:r>
              <a:rPr lang="ru-RU" dirty="0"/>
              <a:t>, хинин с тетрациклином, </a:t>
            </a:r>
            <a:r>
              <a:rPr lang="ru-RU" dirty="0" err="1"/>
              <a:t>артемизинины</a:t>
            </a:r>
            <a:r>
              <a:rPr lang="ru-RU" dirty="0"/>
              <a:t> или другие </a:t>
            </a:r>
            <a:r>
              <a:rPr lang="ru-RU" dirty="0" smtClean="0"/>
              <a:t>препараты);</a:t>
            </a:r>
          </a:p>
          <a:p>
            <a:pPr algn="just"/>
            <a:endParaRPr lang="ru-RU" dirty="0"/>
          </a:p>
          <a:p>
            <a:endParaRPr lang="ru-RU" dirty="0"/>
          </a:p>
          <a:p>
            <a:endParaRPr lang="ru-RU" dirty="0"/>
          </a:p>
        </p:txBody>
      </p:sp>
    </p:spTree>
    <p:extLst>
      <p:ext uri="{BB962C8B-B14F-4D97-AF65-F5344CB8AC3E}">
        <p14:creationId xmlns:p14="http://schemas.microsoft.com/office/powerpoint/2010/main" val="1603534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60648"/>
            <a:ext cx="8856984" cy="6480720"/>
          </a:xfrm>
        </p:spPr>
        <p:txBody>
          <a:bodyPr>
            <a:noAutofit/>
          </a:bodyPr>
          <a:lstStyle/>
          <a:p>
            <a:pPr marL="45720" indent="0" algn="ctr">
              <a:buNone/>
            </a:pPr>
            <a:r>
              <a:rPr lang="ru-RU" sz="1800" dirty="0" smtClean="0">
                <a:latin typeface="Times New Roman" pitchFamily="18" charset="0"/>
                <a:cs typeface="Times New Roman" pitchFamily="18" charset="0"/>
              </a:rPr>
              <a:t>29.03.2021 В </a:t>
            </a:r>
            <a:r>
              <a:rPr lang="ru-RU" sz="1800" dirty="0">
                <a:latin typeface="Times New Roman" pitchFamily="18" charset="0"/>
                <a:cs typeface="Times New Roman" pitchFamily="18" charset="0"/>
              </a:rPr>
              <a:t>России зарегистрирован первый ПЦР-тест для диагностики </a:t>
            </a:r>
            <a:r>
              <a:rPr lang="ru-RU" sz="1800" dirty="0" smtClean="0">
                <a:latin typeface="Times New Roman" pitchFamily="18" charset="0"/>
                <a:cs typeface="Times New Roman" pitchFamily="18" charset="0"/>
              </a:rPr>
              <a:t>малярии.</a:t>
            </a:r>
            <a:endParaRPr lang="ru-RU" sz="1800" dirty="0">
              <a:latin typeface="Times New Roman" pitchFamily="18" charset="0"/>
              <a:cs typeface="Times New Roman" pitchFamily="18" charset="0"/>
            </a:endParaRPr>
          </a:p>
          <a:p>
            <a:pPr marL="45720" indent="450000" algn="just">
              <a:buNone/>
            </a:pPr>
            <a:r>
              <a:rPr lang="ru-RU" sz="1800" u="sng" dirty="0" smtClean="0">
                <a:solidFill>
                  <a:srgbClr val="FF0000"/>
                </a:solidFill>
                <a:latin typeface="Times New Roman" pitchFamily="18" charset="0"/>
                <a:cs typeface="Times New Roman" pitchFamily="18" charset="0"/>
              </a:rPr>
              <a:t>НИИ </a:t>
            </a:r>
            <a:r>
              <a:rPr lang="ru-RU" sz="1800" u="sng" dirty="0">
                <a:solidFill>
                  <a:srgbClr val="FF0000"/>
                </a:solidFill>
                <a:latin typeface="Times New Roman" pitchFamily="18" charset="0"/>
                <a:cs typeface="Times New Roman" pitchFamily="18" charset="0"/>
              </a:rPr>
              <a:t>эпидемиологии разработал ПЦР-тест для диагностики малярии. Он может выявлять инфекцию даже при низком уровне инфицирования, а также в инкубационном и начальном периодах заболевания.</a:t>
            </a:r>
          </a:p>
          <a:p>
            <a:pPr marL="0" indent="450000" algn="just">
              <a:spcBef>
                <a:spcPts val="0"/>
              </a:spcBef>
              <a:spcAft>
                <a:spcPts val="0"/>
              </a:spcAft>
              <a:buNone/>
            </a:pPr>
            <a:r>
              <a:rPr lang="ru-RU" sz="1800" dirty="0">
                <a:latin typeface="Times New Roman" pitchFamily="18" charset="0"/>
                <a:cs typeface="Times New Roman" pitchFamily="18" charset="0"/>
              </a:rPr>
              <a:t>Центральный НИИ эпидемиологии Роспотребнадзора разработал и зарегистрировал первый в России ПЦР-тест для диагностики малярии. Он позволяет выявлять инфекцию даже при низком уровне инфицирования, а также в инкубационном и начальном периодах заболевания, сообщает «Фармацевтический вестник» со ссылкой на пресс-службу ведомства</a:t>
            </a:r>
            <a:r>
              <a:rPr lang="ru-RU" sz="1800" dirty="0" smtClean="0">
                <a:latin typeface="Times New Roman" pitchFamily="18" charset="0"/>
                <a:cs typeface="Times New Roman" pitchFamily="18" charset="0"/>
              </a:rPr>
              <a:t>.</a:t>
            </a:r>
          </a:p>
          <a:p>
            <a:pPr marL="0" indent="450000" algn="just">
              <a:spcBef>
                <a:spcPts val="0"/>
              </a:spcBef>
              <a:spcAft>
                <a:spcPts val="0"/>
              </a:spcAft>
              <a:buNone/>
            </a:pPr>
            <a:r>
              <a:rPr lang="ru-RU" sz="1800" dirty="0" smtClean="0">
                <a:latin typeface="Times New Roman" pitchFamily="18" charset="0"/>
                <a:cs typeface="Times New Roman" pitchFamily="18" charset="0"/>
              </a:rPr>
              <a:t>«</a:t>
            </a:r>
            <a:r>
              <a:rPr lang="ru-RU" sz="1800" dirty="0">
                <a:latin typeface="Times New Roman" pitchFamily="18" charset="0"/>
                <a:cs typeface="Times New Roman" pitchFamily="18" charset="0"/>
              </a:rPr>
              <a:t>Метод позволяет избежать ложноположительных результатов микроскопического анализа в случае анализа препаратов крови плохого качества или специалистом с недостаточной квалификацией», – говорится в сообщении Роспотребнадзора.</a:t>
            </a:r>
          </a:p>
          <a:p>
            <a:pPr marL="0" indent="450000" algn="just">
              <a:spcBef>
                <a:spcPts val="0"/>
              </a:spcBef>
              <a:spcAft>
                <a:spcPts val="0"/>
              </a:spcAft>
              <a:buNone/>
            </a:pPr>
            <a:r>
              <a:rPr lang="ru-RU" sz="1800" dirty="0">
                <a:latin typeface="Times New Roman" pitchFamily="18" charset="0"/>
                <a:cs typeface="Times New Roman" pitchFamily="18" charset="0"/>
              </a:rPr>
              <a:t>Набор реагентов </a:t>
            </a:r>
            <a:r>
              <a:rPr lang="ru-RU" sz="1800" dirty="0" err="1">
                <a:latin typeface="Times New Roman" pitchFamily="18" charset="0"/>
                <a:cs typeface="Times New Roman" pitchFamily="18" charset="0"/>
              </a:rPr>
              <a:t>АмплиСенс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Plasmodium</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spp</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P.falciparum</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P.vivax</a:t>
            </a:r>
            <a:r>
              <a:rPr lang="ru-RU" sz="1800" dirty="0">
                <a:latin typeface="Times New Roman" pitchFamily="18" charset="0"/>
                <a:cs typeface="Times New Roman" pitchFamily="18" charset="0"/>
              </a:rPr>
              <a:t>-FL предназначен для диагностики заболеваний, вызванных группой малярийных плазмодиев (одноклеточных организмов), путем определения их ДНК методом ПЦР с </a:t>
            </a:r>
            <a:r>
              <a:rPr lang="ru-RU" sz="1800" dirty="0" err="1">
                <a:latin typeface="Times New Roman" pitchFamily="18" charset="0"/>
                <a:cs typeface="Times New Roman" pitchFamily="18" charset="0"/>
              </a:rPr>
              <a:t>гибридизационно</a:t>
            </a:r>
            <a:r>
              <a:rPr lang="ru-RU" sz="1800" dirty="0">
                <a:latin typeface="Times New Roman" pitchFamily="18" charset="0"/>
                <a:cs typeface="Times New Roman" pitchFamily="18" charset="0"/>
              </a:rPr>
              <a:t>-флуоресцентной </a:t>
            </a:r>
            <a:r>
              <a:rPr lang="ru-RU" sz="1800" dirty="0" err="1">
                <a:latin typeface="Times New Roman" pitchFamily="18" charset="0"/>
                <a:cs typeface="Times New Roman" pitchFamily="18" charset="0"/>
              </a:rPr>
              <a:t>детекцией</a:t>
            </a:r>
            <a:r>
              <a:rPr lang="ru-RU" sz="1800" dirty="0">
                <a:latin typeface="Times New Roman" pitchFamily="18" charset="0"/>
                <a:cs typeface="Times New Roman" pitchFamily="18" charset="0"/>
              </a:rPr>
              <a:t> продуктов амплификации. Чувствительность метода достигает 1-0,1 </a:t>
            </a:r>
            <a:r>
              <a:rPr lang="ru-RU" sz="1800" dirty="0" err="1">
                <a:latin typeface="Times New Roman" pitchFamily="18" charset="0"/>
                <a:cs typeface="Times New Roman" pitchFamily="18" charset="0"/>
              </a:rPr>
              <a:t>кл</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мкл</a:t>
            </a:r>
            <a:r>
              <a:rPr lang="ru-RU" sz="1800" dirty="0">
                <a:latin typeface="Times New Roman" pitchFamily="18" charset="0"/>
                <a:cs typeface="Times New Roman" pitchFamily="18" charset="0"/>
              </a:rPr>
              <a:t> крови.</a:t>
            </a:r>
          </a:p>
          <a:p>
            <a:pPr marL="0" indent="450000" algn="just">
              <a:spcBef>
                <a:spcPts val="0"/>
              </a:spcBef>
              <a:spcAft>
                <a:spcPts val="0"/>
              </a:spcAft>
              <a:buNone/>
            </a:pPr>
            <a:r>
              <a:rPr lang="ru-RU" sz="1800" dirty="0">
                <a:latin typeface="Times New Roman" pitchFamily="18" charset="0"/>
                <a:cs typeface="Times New Roman" pitchFamily="18" charset="0"/>
              </a:rPr>
              <a:t>Набор может быть использован для скрининга жителей эндемичных территорий, диагностики острой и хронической стадий заболевания при завозных случаях малярии, а также как дополнительный к микроскопии метод на эндемичных по малярии территориях.</a:t>
            </a:r>
          </a:p>
          <a:p>
            <a:pPr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61620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016567" cy="1143000"/>
          </a:xfrm>
        </p:spPr>
        <p:txBody>
          <a:bodyPr/>
          <a:lstStyle/>
          <a:p>
            <a:r>
              <a:rPr lang="ru-RU" sz="3000" dirty="0" smtClean="0"/>
              <a:t>Противомалярийные мероприятия</a:t>
            </a:r>
            <a:endParaRPr lang="ru-RU" sz="3000" dirty="0"/>
          </a:p>
        </p:txBody>
      </p:sp>
      <p:sp>
        <p:nvSpPr>
          <p:cNvPr id="3" name="Объект 2"/>
          <p:cNvSpPr>
            <a:spLocks noGrp="1"/>
          </p:cNvSpPr>
          <p:nvPr>
            <p:ph sz="quarter" idx="13"/>
          </p:nvPr>
        </p:nvSpPr>
        <p:spPr>
          <a:xfrm>
            <a:off x="683568" y="1196752"/>
            <a:ext cx="7488832" cy="5112568"/>
          </a:xfrm>
        </p:spPr>
        <p:txBody>
          <a:bodyPr>
            <a:normAutofit lnSpcReduction="10000"/>
          </a:bodyPr>
          <a:lstStyle/>
          <a:p>
            <a:pPr algn="just"/>
            <a:r>
              <a:rPr lang="ru-RU" dirty="0"/>
              <a:t>В случае возникновения локальной вспышки в результате местной передачи малярии, подтвержденной эпидемиологическим обследованием одного или нескольких активных очагов, в период эффективной заражаемости комаров проводят сезонную </a:t>
            </a:r>
            <a:r>
              <a:rPr lang="ru-RU" dirty="0" err="1"/>
              <a:t>химиопрофилактику</a:t>
            </a:r>
            <a:r>
              <a:rPr lang="ru-RU" dirty="0"/>
              <a:t> населения, например, </a:t>
            </a:r>
            <a:r>
              <a:rPr lang="ru-RU" dirty="0" err="1"/>
              <a:t>хлорохином</a:t>
            </a:r>
            <a:r>
              <a:rPr lang="ru-RU" dirty="0"/>
              <a:t> (</a:t>
            </a:r>
            <a:r>
              <a:rPr lang="ru-RU" dirty="0" err="1"/>
              <a:t>делагилом</a:t>
            </a:r>
            <a:r>
              <a:rPr lang="ru-RU" dirty="0"/>
              <a:t>) или </a:t>
            </a:r>
            <a:r>
              <a:rPr lang="ru-RU" dirty="0" err="1"/>
              <a:t>хлоридином</a:t>
            </a:r>
            <a:r>
              <a:rPr lang="ru-RU" dirty="0"/>
              <a:t> (</a:t>
            </a:r>
            <a:r>
              <a:rPr lang="ru-RU" dirty="0" err="1"/>
              <a:t>тиндурином</a:t>
            </a:r>
            <a:r>
              <a:rPr lang="ru-RU" dirty="0"/>
              <a:t>) 1 раз в неделю или другими препаратами, разрешенными к применению для этих целей в установленном </a:t>
            </a:r>
            <a:r>
              <a:rPr lang="ru-RU" dirty="0" smtClean="0"/>
              <a:t>порядке;</a:t>
            </a:r>
            <a:endParaRPr lang="ru-RU" dirty="0"/>
          </a:p>
          <a:p>
            <a:pPr algn="just"/>
            <a:r>
              <a:rPr lang="ru-RU" dirty="0"/>
              <a:t>Для предупреждения проявлений трехдневной малярии с длительной инкубацией после завершения сезона передачи или перед началом следующего эпидемического сезона тем же лицам следует провести межсезонную </a:t>
            </a:r>
            <a:r>
              <a:rPr lang="ru-RU" dirty="0" err="1"/>
              <a:t>химиопрофилактику</a:t>
            </a:r>
            <a:r>
              <a:rPr lang="ru-RU" dirty="0"/>
              <a:t>, например, </a:t>
            </a:r>
            <a:r>
              <a:rPr lang="ru-RU" dirty="0" err="1"/>
              <a:t>примахином</a:t>
            </a:r>
            <a:r>
              <a:rPr lang="ru-RU" dirty="0"/>
              <a:t> в течение 14 </a:t>
            </a:r>
            <a:r>
              <a:rPr lang="ru-RU" dirty="0" smtClean="0"/>
              <a:t>дней;</a:t>
            </a:r>
            <a:endParaRPr lang="ru-RU" dirty="0"/>
          </a:p>
          <a:p>
            <a:endParaRPr lang="ru-RU" dirty="0"/>
          </a:p>
          <a:p>
            <a:endParaRPr lang="ru-RU" dirty="0"/>
          </a:p>
        </p:txBody>
      </p:sp>
    </p:spTree>
    <p:extLst>
      <p:ext uri="{BB962C8B-B14F-4D97-AF65-F5344CB8AC3E}">
        <p14:creationId xmlns:p14="http://schemas.microsoft.com/office/powerpoint/2010/main" val="3248341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520623" cy="1656184"/>
          </a:xfrm>
        </p:spPr>
        <p:txBody>
          <a:bodyPr/>
          <a:lstStyle/>
          <a:p>
            <a:pPr algn="ctr"/>
            <a:r>
              <a:rPr lang="ru-RU" sz="4400" dirty="0"/>
              <a:t>Препараты для лечения малярии</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784976" cy="52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070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52928" cy="1070992"/>
          </a:xfrm>
        </p:spPr>
        <p:txBody>
          <a:bodyPr/>
          <a:lstStyle/>
          <a:p>
            <a:pPr algn="ctr"/>
            <a:r>
              <a:rPr lang="ru-RU" dirty="0"/>
              <a:t> </a:t>
            </a:r>
            <a:r>
              <a:rPr lang="ru-RU" sz="2400" dirty="0" err="1"/>
              <a:t>Противокомариные</a:t>
            </a:r>
            <a:r>
              <a:rPr lang="ru-RU" sz="2400" dirty="0"/>
              <a:t> (включая энтомологические наблюдения)</a:t>
            </a:r>
            <a:br>
              <a:rPr lang="ru-RU" sz="2400" dirty="0"/>
            </a:br>
            <a:endParaRPr lang="ru-RU" sz="2400" dirty="0"/>
          </a:p>
        </p:txBody>
      </p:sp>
      <p:sp>
        <p:nvSpPr>
          <p:cNvPr id="3" name="Объект 2"/>
          <p:cNvSpPr>
            <a:spLocks noGrp="1"/>
          </p:cNvSpPr>
          <p:nvPr>
            <p:ph sz="quarter" idx="13"/>
          </p:nvPr>
        </p:nvSpPr>
        <p:spPr>
          <a:xfrm>
            <a:off x="467544" y="1772816"/>
            <a:ext cx="8064896" cy="4752528"/>
          </a:xfrm>
        </p:spPr>
        <p:txBody>
          <a:bodyPr>
            <a:normAutofit fontScale="77500" lnSpcReduction="20000"/>
          </a:bodyPr>
          <a:lstStyle/>
          <a:p>
            <a:r>
              <a:rPr lang="ru-RU" dirty="0"/>
              <a:t> Учет численности </a:t>
            </a:r>
            <a:r>
              <a:rPr lang="ru-RU" dirty="0" smtClean="0"/>
              <a:t>переносчиков; </a:t>
            </a:r>
          </a:p>
          <a:p>
            <a:r>
              <a:rPr lang="ru-RU" dirty="0"/>
              <a:t> Определение сезона эффективной  заражаемости комаров и сезона  передачи </a:t>
            </a:r>
            <a:r>
              <a:rPr lang="ru-RU" dirty="0" smtClean="0"/>
              <a:t>малярии;</a:t>
            </a:r>
            <a:endParaRPr lang="ru-RU" dirty="0"/>
          </a:p>
          <a:p>
            <a:r>
              <a:rPr lang="ru-RU" dirty="0"/>
              <a:t> </a:t>
            </a:r>
            <a:r>
              <a:rPr lang="ru-RU" dirty="0" smtClean="0"/>
              <a:t>Наблюдение </a:t>
            </a:r>
            <a:r>
              <a:rPr lang="ru-RU" dirty="0"/>
              <a:t>за местами </a:t>
            </a:r>
            <a:r>
              <a:rPr lang="ru-RU" dirty="0" err="1" smtClean="0"/>
              <a:t>выплода</a:t>
            </a:r>
            <a:r>
              <a:rPr lang="ru-RU" dirty="0"/>
              <a:t>  и динамикой их </a:t>
            </a:r>
            <a:r>
              <a:rPr lang="ru-RU" dirty="0" smtClean="0"/>
              <a:t>площадей;</a:t>
            </a:r>
          </a:p>
          <a:p>
            <a:r>
              <a:rPr lang="ru-RU" dirty="0" smtClean="0"/>
              <a:t>Защита </a:t>
            </a:r>
            <a:r>
              <a:rPr lang="ru-RU" dirty="0"/>
              <a:t>населения от укусов </a:t>
            </a:r>
            <a:r>
              <a:rPr lang="ru-RU" dirty="0" smtClean="0"/>
              <a:t>комаров;</a:t>
            </a:r>
          </a:p>
          <a:p>
            <a:r>
              <a:rPr lang="ru-RU" dirty="0"/>
              <a:t> Обработка помещений </a:t>
            </a:r>
            <a:r>
              <a:rPr lang="ru-RU" dirty="0" smtClean="0"/>
              <a:t>инсектицидами;</a:t>
            </a:r>
          </a:p>
          <a:p>
            <a:r>
              <a:rPr lang="ru-RU" dirty="0"/>
              <a:t>Обработанные инсектицидом противомоскитные сетки (ОИС)</a:t>
            </a:r>
          </a:p>
          <a:p>
            <a:r>
              <a:rPr lang="ru-RU" dirty="0"/>
              <a:t>Сетки, обработанные инсектицидом длительного действия (СОИДД), являются предпочтительным видом ОИС для программ общественного здравоохранения. В большинстве мест ВОЗ рекомендует обеспечивать охват СОИДД всех людей, подвергающихся риску. Самым эффективным с точки зрения затрат способом достижения этой цели является бесплатное предоставление СОИДД для всех. Параллельно этому, необходимо применять эффективные коммуникационные стратегии, направленные на изменение поведения, чтобы все подвергающиеся риску люди спали под СОИДД каждую ночь и чтобы эти сетки правильно использовались.</a:t>
            </a:r>
            <a:endParaRPr lang="ru-RU" dirty="0" smtClean="0"/>
          </a:p>
        </p:txBody>
      </p:sp>
    </p:spTree>
    <p:extLst>
      <p:ext uri="{BB962C8B-B14F-4D97-AF65-F5344CB8AC3E}">
        <p14:creationId xmlns:p14="http://schemas.microsoft.com/office/powerpoint/2010/main" val="12235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116632"/>
            <a:ext cx="8198296" cy="432048"/>
          </a:xfrm>
        </p:spPr>
        <p:txBody>
          <a:bodyPr/>
          <a:lstStyle/>
          <a:p>
            <a:pPr algn="ctr"/>
            <a:r>
              <a:rPr lang="ru-RU" sz="2000" dirty="0">
                <a:latin typeface="Times New Roman" pitchFamily="18" charset="0"/>
                <a:cs typeface="Times New Roman" pitchFamily="18" charset="0"/>
              </a:rPr>
              <a:t>ПРОТИВОМАЛЯРИЙНЫЕ МЕРОПРИЯТИЯ</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134748800"/>
              </p:ext>
            </p:extLst>
          </p:nvPr>
        </p:nvGraphicFramePr>
        <p:xfrm>
          <a:off x="179512" y="684873"/>
          <a:ext cx="8784976" cy="5982555"/>
        </p:xfrm>
        <a:graphic>
          <a:graphicData uri="http://schemas.openxmlformats.org/drawingml/2006/table">
            <a:tbl>
              <a:tblPr firstRow="1" firstCol="1" bandRow="1">
                <a:tableStyleId>{5C22544A-7EE6-4342-B048-85BDC9FD1C3A}</a:tableStyleId>
              </a:tblPr>
              <a:tblGrid>
                <a:gridCol w="455633"/>
                <a:gridCol w="4317842"/>
                <a:gridCol w="1307761"/>
                <a:gridCol w="1824466"/>
                <a:gridCol w="879274"/>
              </a:tblGrid>
              <a:tr h="538106">
                <a:tc gridSpan="2">
                  <a:txBody>
                    <a:bodyPr/>
                    <a:lstStyle/>
                    <a:p>
                      <a:pPr algn="ctr">
                        <a:lnSpc>
                          <a:spcPct val="115000"/>
                        </a:lnSpc>
                        <a:spcAft>
                          <a:spcPts val="0"/>
                        </a:spcAft>
                      </a:pPr>
                      <a:r>
                        <a:rPr lang="ru-RU" sz="1000" dirty="0">
                          <a:effectLst/>
                          <a:latin typeface="Times New Roman" pitchFamily="18" charset="0"/>
                          <a:cs typeface="Times New Roman" pitchFamily="18" charset="0"/>
                        </a:rPr>
                        <a:t>Наименование мероприятий</a:t>
                      </a:r>
                      <a:endParaRPr lang="ru-RU" sz="1000" dirty="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a:txBody>
                    <a:bodyPr/>
                    <a:lstStyle/>
                    <a:p>
                      <a:pPr algn="ctr">
                        <a:lnSpc>
                          <a:spcPct val="115000"/>
                        </a:lnSpc>
                        <a:spcAft>
                          <a:spcPts val="0"/>
                        </a:spcAft>
                      </a:pPr>
                      <a:r>
                        <a:rPr lang="ru-RU" sz="1000" dirty="0">
                          <a:effectLst/>
                          <a:latin typeface="Times New Roman" pitchFamily="18" charset="0"/>
                          <a:cs typeface="Times New Roman" pitchFamily="18" charset="0"/>
                        </a:rPr>
                        <a:t>При отсутствии инфекции</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При завозе инфекции в период, когда возможна передача</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В активных очагах</a:t>
                      </a:r>
                      <a:endParaRPr lang="ru-RU" sz="1000">
                        <a:effectLst/>
                        <a:latin typeface="Times New Roman" pitchFamily="18" charset="0"/>
                        <a:ea typeface="Times New Roman"/>
                        <a:cs typeface="Times New Roman" pitchFamily="18" charset="0"/>
                      </a:endParaRPr>
                    </a:p>
                  </a:txBody>
                  <a:tcPr marL="13115" marR="13115" marT="21576" marB="21576"/>
                </a:tc>
              </a:tr>
              <a:tr h="206578">
                <a:tc gridSpan="5">
                  <a:txBody>
                    <a:bodyPr/>
                    <a:lstStyle/>
                    <a:p>
                      <a:pPr>
                        <a:lnSpc>
                          <a:spcPct val="115000"/>
                        </a:lnSpc>
                        <a:spcAft>
                          <a:spcPts val="0"/>
                        </a:spcAft>
                      </a:pPr>
                      <a:r>
                        <a:rPr lang="ru-RU" sz="1000" dirty="0">
                          <a:effectLst/>
                          <a:latin typeface="Times New Roman" pitchFamily="18" charset="0"/>
                          <a:cs typeface="Times New Roman" pitchFamily="18" charset="0"/>
                        </a:rPr>
                        <a:t>I. Лечебно-профилактические</a:t>
                      </a:r>
                      <a:endParaRPr lang="ru-RU" sz="1000" dirty="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6578">
                <a:tc gridSpan="5">
                  <a:txBody>
                    <a:bodyPr/>
                    <a:lstStyle/>
                    <a:p>
                      <a:pPr>
                        <a:lnSpc>
                          <a:spcPct val="115000"/>
                        </a:lnSpc>
                        <a:spcAft>
                          <a:spcPts val="0"/>
                        </a:spcAft>
                      </a:pPr>
                      <a:r>
                        <a:rPr lang="ru-RU" sz="1000">
                          <a:effectLst/>
                          <a:latin typeface="Times New Roman" pitchFamily="18" charset="0"/>
                          <a:cs typeface="Times New Roman" pitchFamily="18" charset="0"/>
                        </a:rPr>
                        <a:t>1. Выявление случаев малярии</a:t>
                      </a:r>
                      <a:endParaRPr lang="ru-RU" sz="100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6578">
                <a:tc gridSpan="2">
                  <a:txBody>
                    <a:bodyPr/>
                    <a:lstStyle/>
                    <a:p>
                      <a:pPr>
                        <a:lnSpc>
                          <a:spcPct val="115000"/>
                        </a:lnSpc>
                        <a:spcAft>
                          <a:spcPts val="0"/>
                        </a:spcAft>
                      </a:pPr>
                      <a:r>
                        <a:rPr lang="ru-RU" sz="1000" dirty="0">
                          <a:effectLst/>
                          <a:latin typeface="Times New Roman" pitchFamily="18" charset="0"/>
                          <a:cs typeface="Times New Roman" pitchFamily="18" charset="0"/>
                        </a:rPr>
                        <a:t>активный метод</a:t>
                      </a:r>
                      <a:endParaRPr lang="ru-RU" sz="1000" dirty="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gridSpan="2">
                  <a:txBody>
                    <a:bodyPr/>
                    <a:lstStyle/>
                    <a:p>
                      <a:pPr>
                        <a:lnSpc>
                          <a:spcPct val="115000"/>
                        </a:lnSpc>
                        <a:spcAft>
                          <a:spcPts val="0"/>
                        </a:spcAft>
                      </a:pPr>
                      <a:r>
                        <a:rPr lang="ru-RU" sz="1000" dirty="0">
                          <a:effectLst/>
                          <a:latin typeface="Times New Roman" pitchFamily="18" charset="0"/>
                          <a:cs typeface="Times New Roman" pitchFamily="18" charset="0"/>
                        </a:rPr>
                        <a:t>пассивный метод</a:t>
                      </a:r>
                      <a:endParaRPr lang="ru-RU" sz="1000" dirty="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372342">
                <a:tc>
                  <a:txBody>
                    <a:bodyPr/>
                    <a:lstStyle/>
                    <a:p>
                      <a:pPr algn="ctr">
                        <a:lnSpc>
                          <a:spcPct val="115000"/>
                        </a:lnSpc>
                        <a:spcAft>
                          <a:spcPts val="0"/>
                        </a:spcAft>
                      </a:pPr>
                      <a:r>
                        <a:rPr lang="ru-RU" sz="1000">
                          <a:effectLst/>
                          <a:latin typeface="Times New Roman" pitchFamily="18" charset="0"/>
                          <a:cs typeface="Times New Roman" pitchFamily="18" charset="0"/>
                        </a:rPr>
                        <a:t>2.</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dirty="0">
                          <a:effectLst/>
                          <a:latin typeface="Times New Roman" pitchFamily="18" charset="0"/>
                          <a:cs typeface="Times New Roman" pitchFamily="18" charset="0"/>
                        </a:rPr>
                        <a:t>Предварительное лечение лихорадящих лиц при вероятности заболевания тропической малярией</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a:txBody>
                    <a:bodyPr/>
                    <a:lstStyle/>
                    <a:p>
                      <a:pPr algn="ctr">
                        <a:lnSpc>
                          <a:spcPct val="115000"/>
                        </a:lnSpc>
                        <a:spcAft>
                          <a:spcPts val="0"/>
                        </a:spcAft>
                      </a:pPr>
                      <a:r>
                        <a:rPr lang="ru-RU" sz="1000">
                          <a:effectLst/>
                          <a:latin typeface="Times New Roman" pitchFamily="18" charset="0"/>
                          <a:cs typeface="Times New Roman" pitchFamily="18" charset="0"/>
                        </a:rPr>
                        <a:t>3.</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Лечение больных и (или) паразитоносителей</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a:txBody>
                    <a:bodyPr/>
                    <a:lstStyle/>
                    <a:p>
                      <a:pPr algn="ctr">
                        <a:lnSpc>
                          <a:spcPct val="115000"/>
                        </a:lnSpc>
                        <a:spcAft>
                          <a:spcPts val="0"/>
                        </a:spcAft>
                      </a:pPr>
                      <a:r>
                        <a:rPr lang="ru-RU" sz="1000">
                          <a:effectLst/>
                          <a:latin typeface="Times New Roman" pitchFamily="18" charset="0"/>
                          <a:cs typeface="Times New Roman" pitchFamily="18" charset="0"/>
                        </a:rPr>
                        <a:t>4.</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Эпидемиологическое обследование очага</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a:txBody>
                    <a:bodyPr/>
                    <a:lstStyle/>
                    <a:p>
                      <a:pPr algn="ctr">
                        <a:lnSpc>
                          <a:spcPct val="115000"/>
                        </a:lnSpc>
                        <a:spcAft>
                          <a:spcPts val="0"/>
                        </a:spcAft>
                      </a:pPr>
                      <a:r>
                        <a:rPr lang="ru-RU" sz="1000">
                          <a:effectLst/>
                          <a:latin typeface="Times New Roman" pitchFamily="18" charset="0"/>
                          <a:cs typeface="Times New Roman" pitchFamily="18" charset="0"/>
                        </a:rPr>
                        <a:t>5.</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Химиопрофилактика сезонная, межсезонная</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a:txBody>
                    <a:bodyPr/>
                    <a:lstStyle/>
                    <a:p>
                      <a:pPr algn="ctr">
                        <a:lnSpc>
                          <a:spcPct val="115000"/>
                        </a:lnSpc>
                        <a:spcAft>
                          <a:spcPts val="0"/>
                        </a:spcAft>
                      </a:pPr>
                      <a:r>
                        <a:rPr lang="ru-RU" sz="1000">
                          <a:effectLst/>
                          <a:latin typeface="Times New Roman" pitchFamily="18" charset="0"/>
                          <a:cs typeface="Times New Roman" pitchFamily="18" charset="0"/>
                        </a:rPr>
                        <a:t>6.</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Проверка достоверности отсутствия малярии</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gridSpan="5">
                  <a:txBody>
                    <a:bodyPr/>
                    <a:lstStyle/>
                    <a:p>
                      <a:pPr algn="just">
                        <a:lnSpc>
                          <a:spcPct val="115000"/>
                        </a:lnSpc>
                        <a:spcAft>
                          <a:spcPts val="0"/>
                        </a:spcAft>
                      </a:pPr>
                      <a:r>
                        <a:rPr lang="ru-RU" sz="1000" dirty="0">
                          <a:effectLst/>
                          <a:latin typeface="Times New Roman" pitchFamily="18" charset="0"/>
                          <a:cs typeface="Times New Roman" pitchFamily="18" charset="0"/>
                        </a:rPr>
                        <a:t>II. Энтомологические и дезинсекционные мероприятия</a:t>
                      </a:r>
                      <a:endParaRPr lang="ru-RU" sz="1000" dirty="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6578">
                <a:tc>
                  <a:txBody>
                    <a:bodyPr/>
                    <a:lstStyle/>
                    <a:p>
                      <a:pPr algn="ctr">
                        <a:lnSpc>
                          <a:spcPct val="115000"/>
                        </a:lnSpc>
                        <a:spcAft>
                          <a:spcPts val="0"/>
                        </a:spcAft>
                      </a:pPr>
                      <a:r>
                        <a:rPr lang="ru-RU" sz="1000">
                          <a:effectLst/>
                          <a:latin typeface="Times New Roman" pitchFamily="18" charset="0"/>
                          <a:cs typeface="Times New Roman" pitchFamily="18" charset="0"/>
                        </a:rPr>
                        <a:t>1.</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dirty="0">
                          <a:effectLst/>
                          <a:latin typeface="Times New Roman" pitchFamily="18" charset="0"/>
                          <a:cs typeface="Times New Roman" pitchFamily="18" charset="0"/>
                        </a:rPr>
                        <a:t>Мониторинг за переносчиком</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372342">
                <a:tc>
                  <a:txBody>
                    <a:bodyPr/>
                    <a:lstStyle/>
                    <a:p>
                      <a:pPr>
                        <a:lnSpc>
                          <a:spcPct val="115000"/>
                        </a:lnSpc>
                        <a:spcAft>
                          <a:spcPts val="0"/>
                        </a:spcAft>
                      </a:pPr>
                      <a:r>
                        <a:rPr lang="ru-RU" sz="1000">
                          <a:effectLst/>
                          <a:latin typeface="Times New Roman" pitchFamily="18" charset="0"/>
                          <a:cs typeface="Times New Roman" pitchFamily="18" charset="0"/>
                        </a:rPr>
                        <a:t>2.</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Расчет сроков сезона эффективной заражаемости комаров и сезона передачи малярии</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538106">
                <a:tc>
                  <a:txBody>
                    <a:bodyPr/>
                    <a:lstStyle/>
                    <a:p>
                      <a:pPr>
                        <a:lnSpc>
                          <a:spcPct val="115000"/>
                        </a:lnSpc>
                        <a:spcAft>
                          <a:spcPts val="0"/>
                        </a:spcAft>
                      </a:pPr>
                      <a:r>
                        <a:rPr lang="ru-RU" sz="1000">
                          <a:effectLst/>
                          <a:latin typeface="Times New Roman" pitchFamily="18" charset="0"/>
                          <a:cs typeface="Times New Roman" pitchFamily="18" charset="0"/>
                        </a:rPr>
                        <a:t>3.</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Наблюдение за местами выплода и динамикой их площадей, паспортизация водоемов на территории населенных пунктов и в радиусе 3 км с ежегодным пополнением данных</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372342">
                <a:tc>
                  <a:txBody>
                    <a:bodyPr/>
                    <a:lstStyle/>
                    <a:p>
                      <a:pPr>
                        <a:lnSpc>
                          <a:spcPct val="115000"/>
                        </a:lnSpc>
                        <a:spcAft>
                          <a:spcPts val="0"/>
                        </a:spcAft>
                      </a:pPr>
                      <a:r>
                        <a:rPr lang="ru-RU" sz="1000">
                          <a:effectLst/>
                          <a:latin typeface="Times New Roman" pitchFamily="18" charset="0"/>
                          <a:cs typeface="Times New Roman" pitchFamily="18" charset="0"/>
                        </a:rPr>
                        <a:t>4.</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Предупреждение образования анофелогенных водоемов и сокращение площади существующих</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372342">
                <a:tc>
                  <a:txBody>
                    <a:bodyPr/>
                    <a:lstStyle/>
                    <a:p>
                      <a:pPr>
                        <a:lnSpc>
                          <a:spcPct val="115000"/>
                        </a:lnSpc>
                        <a:spcAft>
                          <a:spcPts val="0"/>
                        </a:spcAft>
                      </a:pPr>
                      <a:r>
                        <a:rPr lang="ru-RU" sz="1000">
                          <a:effectLst/>
                          <a:latin typeface="Times New Roman" pitchFamily="18" charset="0"/>
                          <a:cs typeface="Times New Roman" pitchFamily="18" charset="0"/>
                        </a:rPr>
                        <a:t>5.</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Защита населения от укусов комаров с помощью репеллентов, защитной одежды и электрофумигирующих устройств</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a:txBody>
                    <a:bodyPr/>
                    <a:lstStyle/>
                    <a:p>
                      <a:pPr>
                        <a:lnSpc>
                          <a:spcPct val="115000"/>
                        </a:lnSpc>
                        <a:spcAft>
                          <a:spcPts val="0"/>
                        </a:spcAft>
                      </a:pPr>
                      <a:r>
                        <a:rPr lang="ru-RU" sz="1000">
                          <a:effectLst/>
                          <a:latin typeface="Times New Roman" pitchFamily="18" charset="0"/>
                          <a:cs typeface="Times New Roman" pitchFamily="18" charset="0"/>
                        </a:rPr>
                        <a:t>6.</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Обработка помещений инсектицидами</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47813">
                <a:tc>
                  <a:txBody>
                    <a:bodyPr/>
                    <a:lstStyle/>
                    <a:p>
                      <a:pPr>
                        <a:lnSpc>
                          <a:spcPct val="115000"/>
                        </a:lnSpc>
                        <a:spcAft>
                          <a:spcPts val="0"/>
                        </a:spcAft>
                      </a:pPr>
                      <a:r>
                        <a:rPr lang="ru-RU" sz="1000">
                          <a:effectLst/>
                          <a:latin typeface="Times New Roman" pitchFamily="18" charset="0"/>
                          <a:cs typeface="Times New Roman" pitchFamily="18" charset="0"/>
                        </a:rPr>
                        <a:t>7.</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Обработка анофелогенных водоемов ларвицидами</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372342">
                <a:tc>
                  <a:txBody>
                    <a:bodyPr/>
                    <a:lstStyle/>
                    <a:p>
                      <a:pPr>
                        <a:lnSpc>
                          <a:spcPct val="115000"/>
                        </a:lnSpc>
                        <a:spcAft>
                          <a:spcPts val="0"/>
                        </a:spcAft>
                      </a:pPr>
                      <a:r>
                        <a:rPr lang="ru-RU" sz="1000">
                          <a:effectLst/>
                          <a:latin typeface="Times New Roman" pitchFamily="18" charset="0"/>
                          <a:cs typeface="Times New Roman" pitchFamily="18" charset="0"/>
                        </a:rPr>
                        <a:t>8.</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just">
                        <a:lnSpc>
                          <a:spcPct val="115000"/>
                        </a:lnSpc>
                        <a:spcAft>
                          <a:spcPts val="0"/>
                        </a:spcAft>
                      </a:pPr>
                      <a:r>
                        <a:rPr lang="ru-RU" sz="1000">
                          <a:effectLst/>
                          <a:latin typeface="Times New Roman" pitchFamily="18" charset="0"/>
                          <a:cs typeface="Times New Roman" pitchFamily="18" charset="0"/>
                        </a:rPr>
                        <a:t>Энтомологический контроль качества ларвицидных и имагоцидных обработок</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06578">
                <a:tc gridSpan="2">
                  <a:txBody>
                    <a:bodyPr/>
                    <a:lstStyle/>
                    <a:p>
                      <a:pPr algn="just">
                        <a:lnSpc>
                          <a:spcPct val="115000"/>
                        </a:lnSpc>
                        <a:spcAft>
                          <a:spcPts val="0"/>
                        </a:spcAft>
                      </a:pPr>
                      <a:r>
                        <a:rPr lang="ru-RU" sz="1000">
                          <a:effectLst/>
                          <a:latin typeface="Times New Roman" pitchFamily="18" charset="0"/>
                          <a:cs typeface="Times New Roman" pitchFamily="18" charset="0"/>
                        </a:rPr>
                        <a:t>III. Подготовка кадров</a:t>
                      </a:r>
                      <a:endParaRPr lang="ru-RU" sz="100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r>
              <a:tr h="247813">
                <a:tc gridSpan="2">
                  <a:txBody>
                    <a:bodyPr/>
                    <a:lstStyle/>
                    <a:p>
                      <a:pPr algn="just">
                        <a:lnSpc>
                          <a:spcPct val="115000"/>
                        </a:lnSpc>
                        <a:spcAft>
                          <a:spcPts val="0"/>
                        </a:spcAft>
                      </a:pPr>
                      <a:r>
                        <a:rPr lang="ru-RU" sz="1000" dirty="0">
                          <a:effectLst/>
                          <a:latin typeface="Times New Roman" pitchFamily="18" charset="0"/>
                          <a:cs typeface="Times New Roman" pitchFamily="18" charset="0"/>
                        </a:rPr>
                        <a:t>IV. Санитарно-просветительная работа среди населения</a:t>
                      </a:r>
                      <a:endParaRPr lang="ru-RU" sz="1000" dirty="0">
                        <a:effectLst/>
                        <a:latin typeface="Times New Roman" pitchFamily="18" charset="0"/>
                        <a:ea typeface="Times New Roman"/>
                        <a:cs typeface="Times New Roman" pitchFamily="18" charset="0"/>
                      </a:endParaRPr>
                    </a:p>
                  </a:txBody>
                  <a:tcPr marL="13115" marR="13115" marT="21576" marB="21576"/>
                </a:tc>
                <a:tc hMerge="1">
                  <a:txBody>
                    <a:bodyPr/>
                    <a:lstStyle/>
                    <a:p>
                      <a:endParaRPr lang="ru-RU"/>
                    </a:p>
                  </a:txBody>
                  <a:tcPr/>
                </a:tc>
                <a:tc>
                  <a:txBody>
                    <a:bodyPr/>
                    <a:lstStyle/>
                    <a:p>
                      <a:pPr algn="ctr">
                        <a:lnSpc>
                          <a:spcPct val="115000"/>
                        </a:lnSpc>
                        <a:spcAft>
                          <a:spcPts val="0"/>
                        </a:spcAft>
                      </a:pPr>
                      <a:r>
                        <a:rPr lang="ru-RU" sz="1000">
                          <a:effectLst/>
                          <a:latin typeface="Times New Roman" pitchFamily="18" charset="0"/>
                          <a:cs typeface="Times New Roman" pitchFamily="18" charset="0"/>
                        </a:rPr>
                        <a:t>-</a:t>
                      </a:r>
                      <a:endParaRPr lang="ru-RU" sz="100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c>
                  <a:txBody>
                    <a:bodyPr/>
                    <a:lstStyle/>
                    <a:p>
                      <a:pPr algn="ctr">
                        <a:lnSpc>
                          <a:spcPct val="115000"/>
                        </a:lnSpc>
                        <a:spcAft>
                          <a:spcPts val="0"/>
                        </a:spcAft>
                      </a:pPr>
                      <a:r>
                        <a:rPr lang="ru-RU" sz="1000" dirty="0">
                          <a:effectLst/>
                          <a:latin typeface="Times New Roman" pitchFamily="18" charset="0"/>
                          <a:cs typeface="Times New Roman" pitchFamily="18" charset="0"/>
                        </a:rPr>
                        <a:t>+</a:t>
                      </a:r>
                      <a:endParaRPr lang="ru-RU" sz="1000" dirty="0">
                        <a:effectLst/>
                        <a:latin typeface="Times New Roman" pitchFamily="18" charset="0"/>
                        <a:ea typeface="Times New Roman"/>
                        <a:cs typeface="Times New Roman" pitchFamily="18" charset="0"/>
                      </a:endParaRPr>
                    </a:p>
                  </a:txBody>
                  <a:tcPr marL="13115" marR="13115" marT="21576" marB="21576"/>
                </a:tc>
              </a:tr>
            </a:tbl>
          </a:graphicData>
        </a:graphic>
      </p:graphicFrame>
    </p:spTree>
    <p:extLst>
      <p:ext uri="{BB962C8B-B14F-4D97-AF65-F5344CB8AC3E}">
        <p14:creationId xmlns:p14="http://schemas.microsoft.com/office/powerpoint/2010/main" val="3432490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188640"/>
            <a:ext cx="7910264" cy="1152128"/>
          </a:xfrm>
        </p:spPr>
        <p:txBody>
          <a:bodyPr/>
          <a:lstStyle/>
          <a:p>
            <a:pPr algn="ctr"/>
            <a:r>
              <a:rPr lang="ru-RU" dirty="0"/>
              <a:t>Лечение больных и </a:t>
            </a:r>
            <a:r>
              <a:rPr lang="ru-RU" dirty="0" err="1"/>
              <a:t>паразитоносителей</a:t>
            </a:r>
            <a:r>
              <a:rPr lang="ru-RU" dirty="0"/>
              <a:t/>
            </a:r>
            <a:br>
              <a:rPr lang="ru-RU" dirty="0"/>
            </a:br>
            <a:endParaRPr lang="ru-RU" dirty="0"/>
          </a:p>
        </p:txBody>
      </p:sp>
      <p:sp>
        <p:nvSpPr>
          <p:cNvPr id="3" name="Объект 2"/>
          <p:cNvSpPr>
            <a:spLocks noGrp="1"/>
          </p:cNvSpPr>
          <p:nvPr>
            <p:ph sz="quarter" idx="13"/>
          </p:nvPr>
        </p:nvSpPr>
        <p:spPr>
          <a:xfrm>
            <a:off x="395536" y="1628800"/>
            <a:ext cx="7776864" cy="4968552"/>
          </a:xfrm>
        </p:spPr>
        <p:txBody>
          <a:bodyPr>
            <a:normAutofit lnSpcReduction="10000"/>
          </a:bodyPr>
          <a:lstStyle/>
          <a:p>
            <a:r>
              <a:rPr lang="ru-RU" sz="2800" dirty="0"/>
              <a:t>Радикальное лечение следует проводить в условиях стационара. В период лечения больного малярией в стационаре препараты крови необходимо исследовать трехкратно (в 1-ый, 4-ый и последний дни) при трехдневной малярии и ежедневно при тропической - с 1-го по 7-й день от начала специфического лечения.</a:t>
            </a:r>
          </a:p>
          <a:p>
            <a:r>
              <a:rPr lang="ru-RU" sz="2800" dirty="0"/>
              <a:t>При исчезновении паразитов в пределах этого срока контрольные исследования крови проводят на протяжении 1 месяца с интервалом в 7 - 10 дней.</a:t>
            </a:r>
          </a:p>
          <a:p>
            <a:endParaRPr lang="ru-RU" dirty="0"/>
          </a:p>
        </p:txBody>
      </p:sp>
    </p:spTree>
    <p:extLst>
      <p:ext uri="{BB962C8B-B14F-4D97-AF65-F5344CB8AC3E}">
        <p14:creationId xmlns:p14="http://schemas.microsoft.com/office/powerpoint/2010/main" val="2550427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016567" cy="864096"/>
          </a:xfrm>
        </p:spPr>
        <p:txBody>
          <a:bodyPr/>
          <a:lstStyle/>
          <a:p>
            <a:pPr algn="l"/>
            <a:r>
              <a:rPr lang="ru-RU" sz="3200" dirty="0"/>
              <a:t>Вакцины против </a:t>
            </a:r>
            <a:r>
              <a:rPr lang="ru-RU" sz="3200" dirty="0" smtClean="0"/>
              <a:t>малярии</a:t>
            </a:r>
            <a:endParaRPr lang="ru-RU" dirty="0"/>
          </a:p>
        </p:txBody>
      </p:sp>
      <p:sp>
        <p:nvSpPr>
          <p:cNvPr id="3" name="Объект 2"/>
          <p:cNvSpPr>
            <a:spLocks noGrp="1"/>
          </p:cNvSpPr>
          <p:nvPr>
            <p:ph sz="quarter" idx="13"/>
          </p:nvPr>
        </p:nvSpPr>
        <p:spPr>
          <a:xfrm>
            <a:off x="683568" y="1196752"/>
            <a:ext cx="7776864" cy="5112568"/>
          </a:xfrm>
        </p:spPr>
        <p:txBody>
          <a:bodyPr>
            <a:normAutofit fontScale="70000" lnSpcReduction="20000"/>
          </a:bodyPr>
          <a:lstStyle/>
          <a:p>
            <a:endParaRPr lang="ru-RU" dirty="0"/>
          </a:p>
          <a:p>
            <a:pPr algn="just"/>
            <a:r>
              <a:rPr lang="ru-RU" dirty="0"/>
              <a:t>В настоящее время нет лицензированных вакцин против малярии или против каких-либо других паразитов человека. На наиболее продвинутой стадии находится вакцина против </a:t>
            </a:r>
            <a:r>
              <a:rPr lang="ru-RU" dirty="0" err="1"/>
              <a:t>P.falciparum</a:t>
            </a:r>
            <a:r>
              <a:rPr lang="ru-RU" dirty="0"/>
              <a:t>, известная как RTS,S/AS01. Эта вакцина проходила проверку в ходе крупномасштабных клинических испытаний в 7 странах Африки и в июле 2015 г. получила положительную оценку Европейского агентства по лекарственным </a:t>
            </a:r>
            <a:r>
              <a:rPr lang="ru-RU" dirty="0" smtClean="0"/>
              <a:t>средствам</a:t>
            </a:r>
            <a:r>
              <a:rPr lang="ru-RU" dirty="0"/>
              <a:t>;</a:t>
            </a:r>
          </a:p>
          <a:p>
            <a:pPr algn="just"/>
            <a:r>
              <a:rPr lang="ru-RU" dirty="0"/>
              <a:t>В октябре 2015 года две консультативные группы ВОЗ рекомендовали пилотное применение RTS,S в ограниченном числе африканских стран. ВОЗ приняла эти рекомендации и решительно поддерживает необходимость продолжения пилотного применения в качестве следующего шага к первой вакцине от малярии в мире. Эти пилотные проекты могут проложить путь для более широкого применения вакцин через 3-5 лет в случае, если их безопасность и эффективность будет признана </a:t>
            </a:r>
            <a:r>
              <a:rPr lang="ru-RU" dirty="0" smtClean="0"/>
              <a:t>приемлемой</a:t>
            </a:r>
            <a:r>
              <a:rPr lang="ru-RU" dirty="0"/>
              <a:t>;</a:t>
            </a:r>
          </a:p>
          <a:p>
            <a:pPr algn="just"/>
            <a:r>
              <a:rPr lang="ru-RU" dirty="0"/>
              <a:t>В ноябре 2016 г. ВОЗ объявила о развертывании пилотных проектов по использованию вакцины RTS,S в 3 странах Африки к югу от Сахары. К настоящему времени мобилизованы финансовые средства для начальной стадии осуществления этой программы, и вакцинацию планируется начать в 2018 году. Эти пилотные проекты могут проложить путь для более широкого применения вакцины в случае, если ее безопасность и эффективность будут признаны </a:t>
            </a:r>
            <a:r>
              <a:rPr lang="ru-RU" dirty="0" smtClean="0"/>
              <a:t>допустимыми;</a:t>
            </a:r>
            <a:endParaRPr lang="ru-RU" dirty="0"/>
          </a:p>
        </p:txBody>
      </p:sp>
    </p:spTree>
    <p:extLst>
      <p:ext uri="{BB962C8B-B14F-4D97-AF65-F5344CB8AC3E}">
        <p14:creationId xmlns:p14="http://schemas.microsoft.com/office/powerpoint/2010/main" val="2251490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3212976" cy="5217760"/>
          </a:xfrm>
        </p:spPr>
        <p:txBody>
          <a:bodyPr anchor="ctr">
            <a:noAutofit/>
          </a:bodyPr>
          <a:lstStyle/>
          <a:p>
            <a:pPr>
              <a:spcBef>
                <a:spcPts val="0"/>
              </a:spcBef>
              <a:spcAft>
                <a:spcPts val="0"/>
              </a:spcAft>
            </a:pPr>
            <a:r>
              <a:rPr lang="ru-RU" sz="1800" dirty="0" smtClean="0">
                <a:latin typeface="Times New Roman" pitchFamily="18" charset="0"/>
                <a:cs typeface="Times New Roman" pitchFamily="18" charset="0"/>
              </a:rPr>
              <a:t>Возбудитель малярии </a:t>
            </a:r>
            <a:r>
              <a:rPr lang="ru-RU" sz="1800" dirty="0">
                <a:latin typeface="Times New Roman" pitchFamily="18" charset="0"/>
                <a:cs typeface="Times New Roman" pitchFamily="18" charset="0"/>
              </a:rPr>
              <a:t>был открыт в ноябре 1880 г французским военным врачом Шарлем </a:t>
            </a:r>
            <a:r>
              <a:rPr lang="ru-RU" sz="1800" dirty="0" err="1" smtClean="0">
                <a:latin typeface="Times New Roman" pitchFamily="18" charset="0"/>
                <a:cs typeface="Times New Roman" pitchFamily="18" charset="0"/>
              </a:rPr>
              <a:t>Лавераном</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a:spcBef>
                <a:spcPts val="0"/>
              </a:spcBef>
              <a:spcAft>
                <a:spcPts val="0"/>
              </a:spcAft>
            </a:pPr>
            <a:r>
              <a:rPr lang="ru-RU" sz="1800" dirty="0">
                <a:latin typeface="Times New Roman" pitchFamily="18" charset="0"/>
                <a:cs typeface="Times New Roman" pitchFamily="18" charset="0"/>
              </a:rPr>
              <a:t>Спустя 16 лет его британский коллега Рональд Росс установил, что переносчиком являются самки комаров </a:t>
            </a:r>
            <a:r>
              <a:rPr lang="ru-RU" sz="1800" dirty="0" smtClean="0">
                <a:latin typeface="Times New Roman" pitchFamily="18" charset="0"/>
                <a:cs typeface="Times New Roman" pitchFamily="18" charset="0"/>
              </a:rPr>
              <a:t>рода </a:t>
            </a:r>
            <a:r>
              <a:rPr lang="ru-RU" sz="1800" dirty="0" err="1" smtClean="0">
                <a:latin typeface="Times New Roman" pitchFamily="18" charset="0"/>
                <a:cs typeface="Times New Roman" pitchFamily="18" charset="0"/>
              </a:rPr>
              <a:t>Anopheles</a:t>
            </a:r>
            <a:r>
              <a:rPr lang="ru-RU" sz="1800" dirty="0" smtClean="0">
                <a:latin typeface="Times New Roman" pitchFamily="18" charset="0"/>
                <a:cs typeface="Times New Roman" pitchFamily="18" charset="0"/>
              </a:rPr>
              <a:t>.</a:t>
            </a:r>
          </a:p>
          <a:p>
            <a:pPr>
              <a:spcBef>
                <a:spcPts val="0"/>
              </a:spcBef>
              <a:spcAft>
                <a:spcPts val="0"/>
              </a:spcAft>
            </a:pPr>
            <a:r>
              <a:rPr lang="ru-RU" sz="1800" dirty="0" smtClean="0">
                <a:latin typeface="Times New Roman" pitchFamily="18" charset="0"/>
                <a:cs typeface="Times New Roman" pitchFamily="18" charset="0"/>
              </a:rPr>
              <a:t>За </a:t>
            </a:r>
            <a:r>
              <a:rPr lang="ru-RU" sz="1800" dirty="0">
                <a:latin typeface="Times New Roman" pitchFamily="18" charset="0"/>
                <a:cs typeface="Times New Roman" pitchFamily="18" charset="0"/>
              </a:rPr>
              <a:t>большой вклад в развитие медицины оба врача (соответственно в 1907 г</a:t>
            </a:r>
            <a:r>
              <a:rPr lang="ru-RU" sz="1800" dirty="0" smtClean="0">
                <a:latin typeface="Times New Roman" pitchFamily="18" charset="0"/>
                <a:cs typeface="Times New Roman" pitchFamily="18" charset="0"/>
              </a:rPr>
              <a:t>. и </a:t>
            </a:r>
            <a:r>
              <a:rPr lang="ru-RU" sz="1800" dirty="0">
                <a:latin typeface="Times New Roman" pitchFamily="18" charset="0"/>
                <a:cs typeface="Times New Roman" pitchFamily="18" charset="0"/>
              </a:rPr>
              <a:t>1902 г.) были удостоены Нобелевских премий.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76672"/>
            <a:ext cx="388843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837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276872"/>
            <a:ext cx="7776864" cy="1143000"/>
          </a:xfrm>
        </p:spPr>
        <p:txBody>
          <a:bodyPr/>
          <a:lstStyle/>
          <a:p>
            <a:pPr algn="l"/>
            <a:r>
              <a:rPr lang="ru-RU" dirty="0" smtClean="0"/>
              <a:t>Спасибо за внимание!</a:t>
            </a:r>
            <a:endParaRPr lang="ru-RU" dirty="0"/>
          </a:p>
        </p:txBody>
      </p:sp>
    </p:spTree>
    <p:extLst>
      <p:ext uri="{BB962C8B-B14F-4D97-AF65-F5344CB8AC3E}">
        <p14:creationId xmlns:p14="http://schemas.microsoft.com/office/powerpoint/2010/main" val="74761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424936" cy="1143000"/>
          </a:xfrm>
        </p:spPr>
        <p:txBody>
          <a:bodyPr/>
          <a:lstStyle/>
          <a:p>
            <a:pPr algn="ctr"/>
            <a:r>
              <a:rPr lang="ru-RU" dirty="0" smtClean="0"/>
              <a:t>Заболеваемость малярией</a:t>
            </a:r>
            <a:br>
              <a:rPr lang="ru-RU" dirty="0" smtClean="0"/>
            </a:br>
            <a:r>
              <a:rPr lang="ru-RU" sz="2400" dirty="0" smtClean="0"/>
              <a:t>на 100 тыс. населения в ХМАО-Югре</a:t>
            </a:r>
            <a:endParaRPr lang="ru-RU" dirty="0"/>
          </a:p>
        </p:txBody>
      </p:sp>
      <p:sp>
        <p:nvSpPr>
          <p:cNvPr id="5" name="TextBox 4"/>
          <p:cNvSpPr txBox="1"/>
          <p:nvPr/>
        </p:nvSpPr>
        <p:spPr>
          <a:xfrm>
            <a:off x="251520" y="1700808"/>
            <a:ext cx="8640960" cy="1323439"/>
          </a:xfrm>
          <a:prstGeom prst="rect">
            <a:avLst/>
          </a:prstGeom>
          <a:noFill/>
        </p:spPr>
        <p:txBody>
          <a:bodyPr wrap="square" rtlCol="0">
            <a:spAutoFit/>
          </a:bodyPr>
          <a:lstStyle/>
          <a:p>
            <a:pPr algn="just"/>
            <a:r>
              <a:rPr lang="ru-RU" sz="1600" dirty="0" smtClean="0"/>
              <a:t>В 2021 г. зарегистрировано два завозных </a:t>
            </a:r>
            <a:r>
              <a:rPr lang="ru-RU" sz="1600" dirty="0" smtClean="0"/>
              <a:t>случая </a:t>
            </a:r>
            <a:r>
              <a:rPr lang="ru-RU" sz="1600" dirty="0" smtClean="0"/>
              <a:t>у жителей г. Пыть-Ях, вернувшихся из Африки.  Заболевания были вызваны возбудителями </a:t>
            </a:r>
            <a:r>
              <a:rPr lang="en-US" sz="1600" dirty="0" smtClean="0"/>
              <a:t>Plasmodium </a:t>
            </a:r>
            <a:r>
              <a:rPr lang="en-US" sz="1600" dirty="0" err="1" smtClean="0"/>
              <a:t>vivax</a:t>
            </a:r>
            <a:r>
              <a:rPr lang="en-US" sz="1600" dirty="0" smtClean="0"/>
              <a:t> </a:t>
            </a:r>
            <a:r>
              <a:rPr lang="ru-RU" sz="1600" dirty="0" smtClean="0"/>
              <a:t>и </a:t>
            </a:r>
            <a:r>
              <a:rPr lang="en-US" sz="1600" dirty="0" smtClean="0"/>
              <a:t>Plasmodium falciparum. </a:t>
            </a:r>
            <a:r>
              <a:rPr lang="ru-RU" sz="1600" dirty="0" smtClean="0"/>
              <a:t>Оба случая завозные из Африки (Демократическая Республика Конго, Южный Судан), поездки связаны со служебными командировками</a:t>
            </a:r>
            <a:r>
              <a:rPr lang="ru-RU" sz="1600" dirty="0" smtClean="0"/>
              <a:t>. В 2022 году случаев малярии среди жителей города </a:t>
            </a:r>
            <a:r>
              <a:rPr lang="ru-RU" sz="1600" dirty="0" err="1" smtClean="0"/>
              <a:t>Пыть-Яха</a:t>
            </a:r>
            <a:r>
              <a:rPr lang="ru-RU" sz="1600" dirty="0" smtClean="0"/>
              <a:t> не зарегистрировано.</a:t>
            </a:r>
            <a:endParaRPr lang="ru-RU" sz="1600" dirty="0"/>
          </a:p>
        </p:txBody>
      </p:sp>
      <p:graphicFrame>
        <p:nvGraphicFramePr>
          <p:cNvPr id="8" name="Объект 7"/>
          <p:cNvGraphicFramePr>
            <a:graphicFrameLocks noGrp="1"/>
          </p:cNvGraphicFramePr>
          <p:nvPr>
            <p:ph sz="quarter" idx="13"/>
            <p:extLst>
              <p:ext uri="{D42A27DB-BD31-4B8C-83A1-F6EECF244321}">
                <p14:modId xmlns:p14="http://schemas.microsoft.com/office/powerpoint/2010/main" val="3714235649"/>
              </p:ext>
            </p:extLst>
          </p:nvPr>
        </p:nvGraphicFramePr>
        <p:xfrm>
          <a:off x="395536" y="3212976"/>
          <a:ext cx="8136904"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0258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188640"/>
            <a:ext cx="7910264" cy="1152128"/>
          </a:xfrm>
        </p:spPr>
        <p:txBody>
          <a:bodyPr>
            <a:normAutofit fontScale="90000"/>
          </a:bodyPr>
          <a:lstStyle/>
          <a:p>
            <a:pPr algn="ctr"/>
            <a:r>
              <a:rPr lang="ru-RU" dirty="0">
                <a:latin typeface="Times New Roman" pitchFamily="18" charset="0"/>
                <a:cs typeface="Times New Roman" pitchFamily="18" charset="0"/>
              </a:rPr>
              <a:t>Заболеваемость малярией</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100 тыс. </a:t>
            </a:r>
            <a:r>
              <a:rPr lang="ru-RU" dirty="0" smtClean="0">
                <a:latin typeface="Times New Roman" pitchFamily="18" charset="0"/>
                <a:cs typeface="Times New Roman" pitchFamily="18" charset="0"/>
              </a:rPr>
              <a:t>населения</a:t>
            </a:r>
            <a:endParaRPr lang="ru-RU" dirty="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2831873895"/>
              </p:ext>
            </p:extLst>
          </p:nvPr>
        </p:nvGraphicFramePr>
        <p:xfrm>
          <a:off x="395536" y="1772816"/>
          <a:ext cx="8136904" cy="4571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3884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4211960" cy="550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403648" y="260648"/>
            <a:ext cx="6512511" cy="1143000"/>
          </a:xfrm>
        </p:spPr>
        <p:txBody>
          <a:bodyPr/>
          <a:lstStyle/>
          <a:p>
            <a:pPr algn="l"/>
            <a:r>
              <a:rPr lang="ru-RU" dirty="0" smtClean="0"/>
              <a:t>Малярия - это</a:t>
            </a:r>
            <a:endParaRPr lang="ru-RU" dirty="0"/>
          </a:p>
        </p:txBody>
      </p:sp>
      <p:sp>
        <p:nvSpPr>
          <p:cNvPr id="3" name="Объект 2"/>
          <p:cNvSpPr>
            <a:spLocks noGrp="1"/>
          </p:cNvSpPr>
          <p:nvPr>
            <p:ph sz="quarter" idx="13"/>
          </p:nvPr>
        </p:nvSpPr>
        <p:spPr>
          <a:xfrm>
            <a:off x="323528" y="1268760"/>
            <a:ext cx="4752528" cy="4896544"/>
          </a:xfrm>
        </p:spPr>
        <p:txBody>
          <a:bodyPr>
            <a:normAutofit fontScale="92500"/>
          </a:bodyPr>
          <a:lstStyle/>
          <a:p>
            <a:pPr marL="45720" indent="0" algn="just">
              <a:buNone/>
            </a:pPr>
            <a:r>
              <a:rPr lang="ru-RU" dirty="0" smtClean="0">
                <a:solidFill>
                  <a:schemeClr val="tx1"/>
                </a:solidFill>
                <a:latin typeface="Times New Roman" panose="02020603050405020304" pitchFamily="18" charset="0"/>
                <a:cs typeface="Times New Roman" panose="02020603050405020304" pitchFamily="18" charset="0"/>
              </a:rPr>
              <a:t>группа</a:t>
            </a:r>
            <a:r>
              <a:rPr lang="ru-RU" dirty="0">
                <a:solidFill>
                  <a:schemeClr val="tx1"/>
                </a:solidFill>
                <a:latin typeface="Times New Roman" panose="02020603050405020304" pitchFamily="18" charset="0"/>
                <a:cs typeface="Times New Roman" panose="02020603050405020304" pitchFamily="18" charset="0"/>
              </a:rPr>
              <a:t> трансмиссивных </a:t>
            </a:r>
            <a:r>
              <a:rPr lang="ru-RU" dirty="0" smtClean="0">
                <a:solidFill>
                  <a:schemeClr val="tx1"/>
                </a:solidFill>
                <a:latin typeface="Times New Roman" panose="02020603050405020304" pitchFamily="18" charset="0"/>
                <a:cs typeface="Times New Roman" panose="02020603050405020304" pitchFamily="18" charset="0"/>
              </a:rPr>
              <a:t>инфекционных заболеваний,</a:t>
            </a:r>
            <a:r>
              <a:rPr lang="en-US"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передаваемых</a:t>
            </a:r>
            <a:r>
              <a:rPr lang="ru-RU" dirty="0">
                <a:solidFill>
                  <a:schemeClr val="tx1"/>
                </a:solidFill>
                <a:latin typeface="Times New Roman" panose="02020603050405020304" pitchFamily="18" charset="0"/>
                <a:cs typeface="Times New Roman" panose="02020603050405020304" pitchFamily="18" charset="0"/>
              </a:rPr>
              <a:t> человеку при </a:t>
            </a:r>
            <a:r>
              <a:rPr lang="ru-RU" dirty="0" smtClean="0">
                <a:solidFill>
                  <a:schemeClr val="tx1"/>
                </a:solidFill>
                <a:latin typeface="Times New Roman" panose="02020603050405020304" pitchFamily="18" charset="0"/>
                <a:cs typeface="Times New Roman" panose="02020603050405020304" pitchFamily="18" charset="0"/>
              </a:rPr>
              <a:t>укусах самками</a:t>
            </a:r>
            <a:r>
              <a:rPr lang="ru-RU" dirty="0">
                <a:solidFill>
                  <a:schemeClr val="tx1"/>
                </a:solidFill>
                <a:latin typeface="Times New Roman" panose="02020603050405020304" pitchFamily="18" charset="0"/>
                <a:cs typeface="Times New Roman" panose="02020603050405020304" pitchFamily="18" charset="0"/>
              </a:rPr>
              <a:t> комаров рода </a:t>
            </a:r>
            <a:r>
              <a:rPr lang="ru-RU" i="1" dirty="0" err="1">
                <a:solidFill>
                  <a:schemeClr val="tx1"/>
                </a:solidFill>
                <a:latin typeface="Times New Roman" panose="02020603050405020304" pitchFamily="18" charset="0"/>
                <a:cs typeface="Times New Roman" panose="02020603050405020304" pitchFamily="18" charset="0"/>
              </a:rPr>
              <a:t>Anopheles</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(«малярийный комар») </a:t>
            </a:r>
            <a:r>
              <a:rPr lang="ru-RU" dirty="0">
                <a:solidFill>
                  <a:schemeClr val="tx1"/>
                </a:solidFill>
                <a:latin typeface="Times New Roman" panose="02020603050405020304" pitchFamily="18" charset="0"/>
                <a:cs typeface="Times New Roman" panose="02020603050405020304" pitchFamily="18" charset="0"/>
              </a:rPr>
              <a:t>и сопровождающихся </a:t>
            </a:r>
            <a:r>
              <a:rPr lang="ru-RU" dirty="0" smtClean="0">
                <a:solidFill>
                  <a:schemeClr val="tx1"/>
                </a:solidFill>
                <a:latin typeface="Times New Roman" panose="02020603050405020304" pitchFamily="18" charset="0"/>
                <a:cs typeface="Times New Roman" panose="02020603050405020304" pitchFamily="18" charset="0"/>
              </a:rPr>
              <a:t>лихорадкой,</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ознобами,</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спленомегалией</a:t>
            </a:r>
            <a:r>
              <a:rPr lang="ru-RU" dirty="0" smtClean="0">
                <a:solidFill>
                  <a:schemeClr val="tx1"/>
                </a:solidFill>
                <a:latin typeface="Times New Roman" panose="02020603050405020304" pitchFamily="18" charset="0"/>
                <a:cs typeface="Times New Roman" panose="02020603050405020304" pitchFamily="18" charset="0"/>
              </a:rPr>
              <a:t> (увеличением размеров</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селезенки),</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гепатомегалией</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(увеличением</a:t>
            </a:r>
            <a:r>
              <a:rPr lang="en-US"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размеров</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печени),</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анемией. </a:t>
            </a:r>
            <a:r>
              <a:rPr lang="ru-RU" dirty="0">
                <a:solidFill>
                  <a:schemeClr val="tx1"/>
                </a:solidFill>
                <a:latin typeface="Times New Roman" panose="02020603050405020304" pitchFamily="18" charset="0"/>
                <a:cs typeface="Times New Roman" panose="02020603050405020304" pitchFamily="18" charset="0"/>
              </a:rPr>
              <a:t>Характеризуется хроническим рецидивирующим течением. У человека, не имеющего иммунитета, симптомы появляются через 7 или более дней (обычно через 10-15 дней) после укуса инфицированного комара. </a:t>
            </a:r>
          </a:p>
        </p:txBody>
      </p:sp>
    </p:spTree>
    <p:extLst>
      <p:ext uri="{BB962C8B-B14F-4D97-AF65-F5344CB8AC3E}">
        <p14:creationId xmlns:p14="http://schemas.microsoft.com/office/powerpoint/2010/main" val="286076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4928335" cy="1143000"/>
          </a:xfrm>
        </p:spPr>
        <p:txBody>
          <a:bodyPr/>
          <a:lstStyle/>
          <a:p>
            <a:pPr algn="l"/>
            <a:r>
              <a:rPr lang="ru-RU" sz="2800" dirty="0" smtClean="0"/>
              <a:t>Этиология</a:t>
            </a:r>
            <a:endParaRPr lang="ru-RU" sz="2800" dirty="0"/>
          </a:p>
        </p:txBody>
      </p:sp>
      <p:sp>
        <p:nvSpPr>
          <p:cNvPr id="3" name="Объект 2"/>
          <p:cNvSpPr>
            <a:spLocks noGrp="1"/>
          </p:cNvSpPr>
          <p:nvPr>
            <p:ph sz="quarter" idx="13"/>
          </p:nvPr>
        </p:nvSpPr>
        <p:spPr>
          <a:xfrm>
            <a:off x="683568" y="980728"/>
            <a:ext cx="7776864" cy="4554840"/>
          </a:xfrm>
        </p:spPr>
        <p:txBody>
          <a:bodyPr>
            <a:normAutofit/>
          </a:bodyPr>
          <a:lstStyle/>
          <a:p>
            <a:pPr algn="just"/>
            <a:r>
              <a:rPr lang="ru-RU" dirty="0"/>
              <a:t>Возбудители малярии — простейшие рода </a:t>
            </a:r>
            <a:r>
              <a:rPr lang="en-US" dirty="0"/>
              <a:t>Plasmodium (</a:t>
            </a:r>
            <a:r>
              <a:rPr lang="ru-RU" dirty="0"/>
              <a:t>плазмодии). Для человека патогенны четыре вида этого рода: </a:t>
            </a:r>
            <a:r>
              <a:rPr lang="en-US" dirty="0"/>
              <a:t>P</a:t>
            </a:r>
            <a:r>
              <a:rPr lang="en-US" dirty="0" smtClean="0"/>
              <a:t>.</a:t>
            </a:r>
            <a:r>
              <a:rPr lang="ru-RU" dirty="0" smtClean="0"/>
              <a:t> </a:t>
            </a:r>
            <a:r>
              <a:rPr lang="en-US" dirty="0" smtClean="0"/>
              <a:t>vivax </a:t>
            </a:r>
            <a:r>
              <a:rPr lang="en-US" dirty="0"/>
              <a:t>(</a:t>
            </a:r>
            <a:r>
              <a:rPr lang="ru-RU" dirty="0"/>
              <a:t>англ.), </a:t>
            </a:r>
            <a:r>
              <a:rPr lang="en-US" dirty="0"/>
              <a:t>P</a:t>
            </a:r>
            <a:r>
              <a:rPr lang="en-US" dirty="0" smtClean="0"/>
              <a:t>.</a:t>
            </a:r>
            <a:r>
              <a:rPr lang="ru-RU" dirty="0" smtClean="0"/>
              <a:t> </a:t>
            </a:r>
            <a:r>
              <a:rPr lang="en-US" dirty="0" err="1" smtClean="0"/>
              <a:t>ovale</a:t>
            </a:r>
            <a:r>
              <a:rPr lang="en-US" dirty="0" smtClean="0"/>
              <a:t> </a:t>
            </a:r>
            <a:r>
              <a:rPr lang="en-US" dirty="0"/>
              <a:t>(</a:t>
            </a:r>
            <a:r>
              <a:rPr lang="ru-RU" dirty="0"/>
              <a:t>англ.), </a:t>
            </a:r>
            <a:r>
              <a:rPr lang="en-US" dirty="0"/>
              <a:t>P</a:t>
            </a:r>
            <a:r>
              <a:rPr lang="en-US" dirty="0" smtClean="0"/>
              <a:t>.</a:t>
            </a:r>
            <a:r>
              <a:rPr lang="ru-RU" dirty="0" smtClean="0"/>
              <a:t> </a:t>
            </a:r>
            <a:r>
              <a:rPr lang="en-US" dirty="0" err="1" smtClean="0"/>
              <a:t>malariae</a:t>
            </a:r>
            <a:r>
              <a:rPr lang="en-US" dirty="0" smtClean="0"/>
              <a:t> </a:t>
            </a:r>
            <a:r>
              <a:rPr lang="en-US" dirty="0"/>
              <a:t>(</a:t>
            </a:r>
            <a:r>
              <a:rPr lang="ru-RU" dirty="0"/>
              <a:t>англ.) и </a:t>
            </a:r>
            <a:r>
              <a:rPr lang="en-US" dirty="0" smtClean="0"/>
              <a:t>P.</a:t>
            </a:r>
            <a:r>
              <a:rPr lang="ru-RU" dirty="0" smtClean="0"/>
              <a:t> </a:t>
            </a:r>
            <a:r>
              <a:rPr lang="en-US" dirty="0" smtClean="0"/>
              <a:t>falciparum</a:t>
            </a:r>
            <a:r>
              <a:rPr lang="ru-RU" dirty="0"/>
              <a:t>. Человек заражается ими в момент инокуляции (впрыскивания) самкой малярийного комара одной из стадий жизненного цикла возбудителя (так называемых </a:t>
            </a:r>
            <a:r>
              <a:rPr lang="ru-RU" dirty="0" err="1"/>
              <a:t>спорозоитов</a:t>
            </a:r>
            <a:r>
              <a:rPr lang="ru-RU" dirty="0"/>
              <a:t>) в кровь или лимфатическую систему, которое происходит при </a:t>
            </a:r>
            <a:r>
              <a:rPr lang="ru-RU" dirty="0" err="1"/>
              <a:t>кровососании</a:t>
            </a:r>
            <a:r>
              <a:rPr lang="ru-RU"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54690"/>
            <a:ext cx="6552728" cy="2496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22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136904" cy="1584176"/>
          </a:xfrm>
        </p:spPr>
        <p:txBody>
          <a:bodyPr/>
          <a:lstStyle/>
          <a:p>
            <a:pPr algn="l"/>
            <a:r>
              <a:rPr lang="ru-RU" sz="2400" dirty="0"/>
              <a:t>К группам повышенного риска заражения, требующим особого внимания как возможным источникам инфекции, </a:t>
            </a:r>
            <a:r>
              <a:rPr lang="ru-RU" sz="2400" dirty="0" smtClean="0"/>
              <a:t>относят:</a:t>
            </a:r>
            <a:endParaRPr lang="ru-RU" sz="2400" dirty="0"/>
          </a:p>
        </p:txBody>
      </p:sp>
      <p:sp>
        <p:nvSpPr>
          <p:cNvPr id="3" name="Объект 2"/>
          <p:cNvSpPr>
            <a:spLocks noGrp="1"/>
          </p:cNvSpPr>
          <p:nvPr>
            <p:ph sz="quarter" idx="13"/>
          </p:nvPr>
        </p:nvSpPr>
        <p:spPr>
          <a:xfrm>
            <a:off x="755576" y="1772816"/>
            <a:ext cx="6904856" cy="4410824"/>
          </a:xfrm>
        </p:spPr>
        <p:txBody>
          <a:bodyPr>
            <a:normAutofit fontScale="92500"/>
          </a:bodyPr>
          <a:lstStyle/>
          <a:p>
            <a:pPr algn="just"/>
            <a:r>
              <a:rPr lang="ru-RU" dirty="0" smtClean="0"/>
              <a:t>мигрирующие </a:t>
            </a:r>
            <a:r>
              <a:rPr lang="ru-RU" dirty="0"/>
              <a:t>контингенты из эндемичных местностей (беженцы и вынужденные переселенцы, </a:t>
            </a:r>
            <a:r>
              <a:rPr lang="ru-RU" dirty="0" smtClean="0"/>
              <a:t>сезонные </a:t>
            </a:r>
            <a:r>
              <a:rPr lang="ru-RU" dirty="0"/>
              <a:t>рабочие, </a:t>
            </a:r>
            <a:r>
              <a:rPr lang="ru-RU" dirty="0" smtClean="0"/>
              <a:t>специалисты </a:t>
            </a:r>
            <a:r>
              <a:rPr lang="ru-RU" dirty="0"/>
              <a:t>по контрактам, </a:t>
            </a:r>
            <a:r>
              <a:rPr lang="ru-RU" dirty="0" smtClean="0"/>
              <a:t>коммерсанты, паломники, туристы, </a:t>
            </a:r>
            <a:r>
              <a:rPr lang="ru-RU" dirty="0"/>
              <a:t>цыгане</a:t>
            </a:r>
            <a:r>
              <a:rPr lang="ru-RU" dirty="0" smtClean="0"/>
              <a:t>);</a:t>
            </a:r>
          </a:p>
          <a:p>
            <a:pPr algn="just"/>
            <a:r>
              <a:rPr lang="ru-RU" dirty="0"/>
              <a:t>в</a:t>
            </a:r>
            <a:r>
              <a:rPr lang="ru-RU" dirty="0" smtClean="0"/>
              <a:t>оеннослужащие;</a:t>
            </a:r>
          </a:p>
          <a:p>
            <a:pPr algn="just"/>
            <a:r>
              <a:rPr lang="ru-RU" dirty="0" smtClean="0"/>
              <a:t>демобилизованные </a:t>
            </a:r>
            <a:r>
              <a:rPr lang="ru-RU" dirty="0"/>
              <a:t>из российской армии после службы в эндемичных странах </a:t>
            </a:r>
            <a:r>
              <a:rPr lang="ru-RU" dirty="0" smtClean="0"/>
              <a:t>СНГ; </a:t>
            </a:r>
          </a:p>
          <a:p>
            <a:pPr algn="just"/>
            <a:r>
              <a:rPr lang="ru-RU" dirty="0" smtClean="0"/>
              <a:t>экипажи </a:t>
            </a:r>
            <a:r>
              <a:rPr lang="ru-RU" dirty="0"/>
              <a:t>морских и воздушных судов, совершающие рейсы в тропические страны и страны, где распространена тропическая </a:t>
            </a:r>
            <a:r>
              <a:rPr lang="ru-RU" dirty="0" smtClean="0"/>
              <a:t>малярия</a:t>
            </a:r>
            <a:r>
              <a:rPr lang="ru-RU" dirty="0"/>
              <a:t>;</a:t>
            </a:r>
            <a:endParaRPr lang="ru-RU" dirty="0" smtClean="0"/>
          </a:p>
          <a:p>
            <a:pPr algn="just"/>
            <a:r>
              <a:rPr lang="ru-RU" dirty="0" smtClean="0"/>
              <a:t>служащие </a:t>
            </a:r>
            <a:r>
              <a:rPr lang="ru-RU" dirty="0"/>
              <a:t>российских заграничных организаций в этих странах.</a:t>
            </a:r>
          </a:p>
          <a:p>
            <a:endParaRPr lang="ru-RU" dirty="0"/>
          </a:p>
        </p:txBody>
      </p:sp>
    </p:spTree>
    <p:extLst>
      <p:ext uri="{BB962C8B-B14F-4D97-AF65-F5344CB8AC3E}">
        <p14:creationId xmlns:p14="http://schemas.microsoft.com/office/powerpoint/2010/main" val="1086951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6512511" cy="1143000"/>
          </a:xfrm>
        </p:spPr>
        <p:txBody>
          <a:bodyPr/>
          <a:lstStyle/>
          <a:p>
            <a:r>
              <a:rPr lang="ru-RU" sz="3200" dirty="0" smtClean="0"/>
              <a:t>Виды (формы) малярии</a:t>
            </a:r>
            <a:endParaRPr lang="ru-RU" sz="3200" dirty="0"/>
          </a:p>
        </p:txBody>
      </p:sp>
      <p:sp>
        <p:nvSpPr>
          <p:cNvPr id="3" name="Объект 2"/>
          <p:cNvSpPr>
            <a:spLocks noGrp="1"/>
          </p:cNvSpPr>
          <p:nvPr>
            <p:ph sz="quarter" idx="13"/>
          </p:nvPr>
        </p:nvSpPr>
        <p:spPr>
          <a:xfrm>
            <a:off x="827584" y="1340768"/>
            <a:ext cx="7272808" cy="4968552"/>
          </a:xfrm>
        </p:spPr>
        <p:txBody>
          <a:bodyPr>
            <a:normAutofit fontScale="92500" lnSpcReduction="20000"/>
          </a:bodyPr>
          <a:lstStyle/>
          <a:p>
            <a:pPr algn="just"/>
            <a:r>
              <a:rPr lang="ru-RU" dirty="0"/>
              <a:t>С</a:t>
            </a:r>
            <a:r>
              <a:rPr lang="ru-RU" dirty="0" smtClean="0"/>
              <a:t>имптоматика</a:t>
            </a:r>
            <a:r>
              <a:rPr lang="ru-RU" dirty="0"/>
              <a:t>, течение и прогноз заболевания отчасти зависят от вида плазмодия, который является возбудителем данной формы </a:t>
            </a:r>
            <a:r>
              <a:rPr lang="ru-RU" dirty="0" smtClean="0"/>
              <a:t>болезни</a:t>
            </a:r>
            <a:r>
              <a:rPr lang="ru-RU" dirty="0"/>
              <a:t>;</a:t>
            </a:r>
          </a:p>
          <a:p>
            <a:pPr algn="just"/>
            <a:r>
              <a:rPr lang="ru-RU" dirty="0" smtClean="0"/>
              <a:t>возбудитель </a:t>
            </a:r>
            <a:r>
              <a:rPr lang="ru-RU" dirty="0"/>
              <a:t>тропической малярии — </a:t>
            </a:r>
            <a:r>
              <a:rPr lang="ru-RU" dirty="0" err="1"/>
              <a:t>Plasmodium</a:t>
            </a:r>
            <a:r>
              <a:rPr lang="ru-RU" dirty="0"/>
              <a:t> </a:t>
            </a:r>
            <a:r>
              <a:rPr lang="ru-RU" dirty="0" err="1"/>
              <a:t>falciparum</a:t>
            </a:r>
            <a:r>
              <a:rPr lang="ru-RU" dirty="0"/>
              <a:t>. Вызывает наиболее опасную форму, часто протекающую с осложнениями и имеющую высокую смертность. Эта же форма наиболее широко </a:t>
            </a:r>
            <a:r>
              <a:rPr lang="ru-RU" dirty="0" smtClean="0"/>
              <a:t>распространена;</a:t>
            </a:r>
            <a:endParaRPr lang="ru-RU" dirty="0"/>
          </a:p>
          <a:p>
            <a:pPr algn="just"/>
            <a:r>
              <a:rPr lang="ru-RU" dirty="0" smtClean="0"/>
              <a:t>возбудитель </a:t>
            </a:r>
            <a:r>
              <a:rPr lang="ru-RU" dirty="0"/>
              <a:t>четырехдневной малярии — </a:t>
            </a:r>
            <a:r>
              <a:rPr lang="ru-RU" dirty="0" err="1"/>
              <a:t>Plasmodium</a:t>
            </a:r>
            <a:r>
              <a:rPr lang="ru-RU" dirty="0"/>
              <a:t> </a:t>
            </a:r>
            <a:r>
              <a:rPr lang="ru-RU" dirty="0" err="1"/>
              <a:t>malariae</a:t>
            </a:r>
            <a:r>
              <a:rPr lang="ru-RU" dirty="0"/>
              <a:t>. Приступы происходят обычно через 72 </a:t>
            </a:r>
            <a:r>
              <a:rPr lang="ru-RU" dirty="0" smtClean="0"/>
              <a:t>часа;</a:t>
            </a:r>
            <a:endParaRPr lang="ru-RU" dirty="0"/>
          </a:p>
          <a:p>
            <a:pPr algn="just"/>
            <a:r>
              <a:rPr lang="ru-RU" dirty="0" smtClean="0"/>
              <a:t>возбудители </a:t>
            </a:r>
            <a:r>
              <a:rPr lang="ru-RU" dirty="0"/>
              <a:t>трехдневной малярии и похожей на неё овале-малярии — соответственно, </a:t>
            </a:r>
            <a:r>
              <a:rPr lang="ru-RU" dirty="0" err="1"/>
              <a:t>Plasmodium</a:t>
            </a:r>
            <a:r>
              <a:rPr lang="ru-RU" dirty="0"/>
              <a:t> </a:t>
            </a:r>
            <a:r>
              <a:rPr lang="ru-RU" dirty="0" err="1"/>
              <a:t>vivax</a:t>
            </a:r>
            <a:r>
              <a:rPr lang="ru-RU" dirty="0"/>
              <a:t> и </a:t>
            </a:r>
            <a:r>
              <a:rPr lang="ru-RU" dirty="0" err="1"/>
              <a:t>Plasmodium</a:t>
            </a:r>
            <a:r>
              <a:rPr lang="ru-RU" dirty="0"/>
              <a:t> </a:t>
            </a:r>
            <a:r>
              <a:rPr lang="ru-RU" dirty="0" err="1"/>
              <a:t>ovale</a:t>
            </a:r>
            <a:r>
              <a:rPr lang="ru-RU" dirty="0"/>
              <a:t>. Приступы происходят через каждые 40—48 </a:t>
            </a:r>
            <a:r>
              <a:rPr lang="ru-RU" dirty="0" smtClean="0"/>
              <a:t>часов;</a:t>
            </a:r>
            <a:endParaRPr lang="ru-RU" dirty="0"/>
          </a:p>
          <a:p>
            <a:pPr algn="just"/>
            <a:r>
              <a:rPr lang="ru-RU" dirty="0" smtClean="0"/>
              <a:t>эти </a:t>
            </a:r>
            <a:r>
              <a:rPr lang="ru-RU" dirty="0"/>
              <a:t>формы малярии различаются также по длительности инкубационного периода, продолжительности разных стадий жизненного цикла плазмодиев, симптоматике и </a:t>
            </a:r>
            <a:r>
              <a:rPr lang="ru-RU" dirty="0" smtClean="0"/>
              <a:t>течению;</a:t>
            </a:r>
            <a:endParaRPr lang="ru-RU" dirty="0"/>
          </a:p>
        </p:txBody>
      </p:sp>
    </p:spTree>
    <p:extLst>
      <p:ext uri="{BB962C8B-B14F-4D97-AF65-F5344CB8AC3E}">
        <p14:creationId xmlns:p14="http://schemas.microsoft.com/office/powerpoint/2010/main" val="1492400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592</TotalTime>
  <Words>2231</Words>
  <Application>Microsoft Office PowerPoint</Application>
  <PresentationFormat>Экран (4:3)</PresentationFormat>
  <Paragraphs>198</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Воздушный поток</vt:lpstr>
      <vt:lpstr>Малярия</vt:lpstr>
      <vt:lpstr>Презентация PowerPoint</vt:lpstr>
      <vt:lpstr>Презентация PowerPoint</vt:lpstr>
      <vt:lpstr>Заболеваемость малярией на 100 тыс. населения в ХМАО-Югре</vt:lpstr>
      <vt:lpstr>Заболеваемость малярией на 100 тыс. населения</vt:lpstr>
      <vt:lpstr>Малярия - это</vt:lpstr>
      <vt:lpstr>Этиология</vt:lpstr>
      <vt:lpstr>К группам повышенного риска заражения, требующим особого внимания как возможным источникам инфекции, относят:</vt:lpstr>
      <vt:lpstr>Виды (формы) малярии</vt:lpstr>
      <vt:lpstr>Возбудитель относится к подцарству Protozoa, классу Sporozoa, роду Plazmodium  Морфологические особенности различных видов плазмодиев</vt:lpstr>
      <vt:lpstr>Жизненный цикл малярийного плазмодия </vt:lpstr>
      <vt:lpstr>Инкубационный период</vt:lpstr>
      <vt:lpstr>Признаки заболевания</vt:lpstr>
      <vt:lpstr>Презентация PowerPoint</vt:lpstr>
      <vt:lpstr>Повторение пароксизмов</vt:lpstr>
      <vt:lpstr>Презентация PowerPoint</vt:lpstr>
      <vt:lpstr>Классификация малярии</vt:lpstr>
      <vt:lpstr>Обследованию на малярию подлежат: </vt:lpstr>
      <vt:lpstr>Методы лабораторной диагностики малярии</vt:lpstr>
      <vt:lpstr>Морфологические признаки возбудителей малярии </vt:lpstr>
      <vt:lpstr>Источники диагностических ошибок </vt:lpstr>
      <vt:lpstr>Необходимо предусматривать неснижаемый запас противомалярийных препаратов</vt:lpstr>
      <vt:lpstr>Презентация PowerPoint</vt:lpstr>
      <vt:lpstr>Противомалярийные мероприятия</vt:lpstr>
      <vt:lpstr>Препараты для лечения малярии</vt:lpstr>
      <vt:lpstr> Противокомариные (включая энтомологические наблюдения) </vt:lpstr>
      <vt:lpstr>ПРОТИВОМАЛЯРИЙНЫЕ МЕРОПРИЯТИЯ </vt:lpstr>
      <vt:lpstr>Лечение больных и паразитоносителей </vt:lpstr>
      <vt:lpstr>Вакцины против малярии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малярической ситуации в РФ.</dc:title>
  <dc:creator>Хазиева Джамиля Хакимьяновна</dc:creator>
  <cp:lastModifiedBy>Шеина Надежда Владимировна</cp:lastModifiedBy>
  <cp:revision>34</cp:revision>
  <dcterms:created xsi:type="dcterms:W3CDTF">2017-05-18T03:16:04Z</dcterms:created>
  <dcterms:modified xsi:type="dcterms:W3CDTF">2023-06-16T10:51:20Z</dcterms:modified>
</cp:coreProperties>
</file>