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973" autoAdjust="0"/>
    <p:restoredTop sz="94622" autoAdjust="0"/>
  </p:normalViewPr>
  <p:slideViewPr>
    <p:cSldViewPr>
      <p:cViewPr varScale="1">
        <p:scale>
          <a:sx n="70" d="100"/>
          <a:sy n="70" d="100"/>
        </p:scale>
        <p:origin x="-96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Лихорадка Марбурга</a:t>
            </a:r>
            <a:endParaRPr lang="ru-RU" sz="6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789040"/>
            <a:ext cx="5712179" cy="147158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Клиника, эпидемиология,</a:t>
            </a:r>
          </a:p>
          <a:p>
            <a:pPr algn="r"/>
            <a:r>
              <a:rPr lang="ru-RU" dirty="0"/>
              <a:t>д</a:t>
            </a:r>
            <a:r>
              <a:rPr lang="ru-RU" dirty="0" smtClean="0"/>
              <a:t>иагностика,</a:t>
            </a:r>
          </a:p>
          <a:p>
            <a:pPr algn="r"/>
            <a:r>
              <a:rPr lang="ru-RU" dirty="0" smtClean="0"/>
              <a:t>противоэпидемические </a:t>
            </a:r>
          </a:p>
          <a:p>
            <a:pPr algn="r"/>
            <a:r>
              <a:rPr lang="ru-RU" dirty="0" smtClean="0"/>
              <a:t>мероприятия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57796"/>
            <a:ext cx="2736304" cy="1541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07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052736"/>
            <a:ext cx="6196405" cy="474234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На тяжелой стадии болезни у пациентов может держаться высокая температура. </a:t>
            </a:r>
            <a:endParaRPr lang="ru-RU" dirty="0" smtClean="0"/>
          </a:p>
          <a:p>
            <a:pPr algn="just"/>
            <a:r>
              <a:rPr lang="ru-RU" dirty="0" smtClean="0"/>
              <a:t>Поражение </a:t>
            </a:r>
            <a:r>
              <a:rPr lang="ru-RU" dirty="0"/>
              <a:t>центральной нервной системы может проявляться в спутанности сознания, раздражительности и агрессивности.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некоторых случаях на поздней стадии болезни (15 день заболевания) может развиваться орхит (воспаление одного или двух яичек).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смертельных случаях заболевания летальный исход, которому обычно предшествуют тяжелая кровопотеря и шок, чаще всего наступает через 8-9 дней после появления симптомов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>
                <a:solidFill>
                  <a:schemeClr val="accent2"/>
                </a:solidFill>
              </a:rPr>
              <a:t>Период реконвалесценции</a:t>
            </a:r>
            <a:r>
              <a:rPr lang="ru-RU" dirty="0" smtClean="0"/>
              <a:t> затягивается до 1 месяца и более. Возможны рецидивы заболевания, связанные с длительной персистенцией вируса (до 3-4 месяцев).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3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08720"/>
            <a:ext cx="6637351" cy="5040559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accent2"/>
                </a:solidFill>
              </a:rPr>
              <a:t>Диагностика</a:t>
            </a:r>
          </a:p>
          <a:p>
            <a:pPr algn="just"/>
            <a:r>
              <a:rPr lang="ru-RU" dirty="0"/>
              <a:t>По клинической картине заболевание может быть трудно дифференцировать с другими инфекционными болезнями, такими как малярия, брюшной тиф, </a:t>
            </a:r>
            <a:r>
              <a:rPr lang="ru-RU" dirty="0" err="1"/>
              <a:t>шигеллез</a:t>
            </a:r>
            <a:r>
              <a:rPr lang="ru-RU" dirty="0"/>
              <a:t>, менингит и другие вирусные геморрагические лихорадки. </a:t>
            </a:r>
            <a:endParaRPr lang="ru-RU" dirty="0" smtClean="0"/>
          </a:p>
          <a:p>
            <a:pPr algn="just"/>
            <a:r>
              <a:rPr lang="ru-RU" dirty="0" smtClean="0"/>
              <a:t>Для </a:t>
            </a:r>
            <a:r>
              <a:rPr lang="ru-RU" dirty="0"/>
              <a:t>подтверждения того, что симптомы вызваны именно заражением вируса Марбург, применяются следующие методы диагностики:</a:t>
            </a:r>
          </a:p>
          <a:p>
            <a:r>
              <a:rPr lang="ru-RU" dirty="0"/>
              <a:t>иммуноферментный анализ (ИФА) для обнаружения антител;</a:t>
            </a:r>
          </a:p>
          <a:p>
            <a:r>
              <a:rPr lang="ru-RU" dirty="0"/>
              <a:t>тесты для определения антигенов;</a:t>
            </a:r>
          </a:p>
          <a:p>
            <a:r>
              <a:rPr lang="ru-RU" dirty="0"/>
              <a:t>реакция нейтрализации;</a:t>
            </a:r>
          </a:p>
          <a:p>
            <a:r>
              <a:rPr lang="ru-RU" dirty="0"/>
              <a:t>полимеразная цепная реакция с обратной транскриптазой (ОТ-ПЦР);</a:t>
            </a:r>
          </a:p>
          <a:p>
            <a:r>
              <a:rPr lang="ru-RU" dirty="0"/>
              <a:t>электронная микроскопия;</a:t>
            </a:r>
          </a:p>
          <a:p>
            <a:r>
              <a:rPr lang="ru-RU" dirty="0"/>
              <a:t>изоляция вируса в культурах </a:t>
            </a:r>
            <a:r>
              <a:rPr lang="ru-RU" dirty="0" smtClean="0"/>
              <a:t>клеток.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/>
          <a:lstStyle/>
          <a:p>
            <a:pPr algn="just"/>
            <a:r>
              <a:rPr lang="ru-RU" dirty="0"/>
              <a:t>Взятые у пациентов образцы биоматериалов относятся к самой высокой категории биологической </a:t>
            </a:r>
            <a:r>
              <a:rPr lang="ru-RU" dirty="0" smtClean="0"/>
              <a:t>опасности.</a:t>
            </a:r>
          </a:p>
          <a:p>
            <a:pPr algn="just"/>
            <a:r>
              <a:rPr lang="ru-RU" dirty="0"/>
              <a:t>Для </a:t>
            </a:r>
            <a:r>
              <a:rPr lang="ru-RU" dirty="0" smtClean="0"/>
              <a:t>транспортировки всех </a:t>
            </a:r>
            <a:r>
              <a:rPr lang="ru-RU" dirty="0"/>
              <a:t>образцов биологических материалов должен соблюдаться принцип тройной упаковки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08132"/>
            <a:ext cx="3984179" cy="223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3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Организация работы в БУ «ПЯОКБ</a:t>
            </a:r>
            <a:r>
              <a:rPr lang="ru-RU" dirty="0"/>
              <a:t>» согласно </a:t>
            </a:r>
            <a:r>
              <a:rPr lang="ru-RU" dirty="0" smtClean="0"/>
              <a:t>Приказа № 481 от 26.07.2022 г. «Организация </a:t>
            </a:r>
            <a:r>
              <a:rPr lang="ru-RU" dirty="0"/>
              <a:t>и проведение первичных противоэпидемических </a:t>
            </a:r>
            <a:r>
              <a:rPr lang="ru-RU" dirty="0" smtClean="0"/>
              <a:t>мероприятий </a:t>
            </a:r>
            <a:r>
              <a:rPr lang="ru-RU" dirty="0"/>
              <a:t>в случаях выявления больного (трупа), подозрительного на </a:t>
            </a:r>
            <a:r>
              <a:rPr lang="ru-RU" dirty="0" smtClean="0"/>
              <a:t>заболевания </a:t>
            </a:r>
            <a:r>
              <a:rPr lang="ru-RU" dirty="0"/>
              <a:t>инфекционными болезнями, вызывающими чрезвычайные </a:t>
            </a:r>
            <a:r>
              <a:rPr lang="ru-RU" dirty="0" smtClean="0"/>
              <a:t>ситуации </a:t>
            </a:r>
            <a:r>
              <a:rPr lang="ru-RU" dirty="0"/>
              <a:t>в области санитарно-эпидемиологического благополучия </a:t>
            </a:r>
            <a:r>
              <a:rPr lang="ru-RU" dirty="0" smtClean="0"/>
              <a:t>населения </a:t>
            </a:r>
            <a:r>
              <a:rPr lang="ru-RU" dirty="0"/>
              <a:t>в БУ «</a:t>
            </a:r>
            <a:r>
              <a:rPr lang="ru-RU" dirty="0" err="1"/>
              <a:t>Пыть</a:t>
            </a:r>
            <a:r>
              <a:rPr lang="ru-RU" dirty="0"/>
              <a:t> - </a:t>
            </a:r>
            <a:r>
              <a:rPr lang="ru-RU" dirty="0" err="1"/>
              <a:t>Яхская</a:t>
            </a:r>
            <a:r>
              <a:rPr lang="ru-RU" dirty="0"/>
              <a:t> окружная клиническая </a:t>
            </a:r>
            <a:r>
              <a:rPr lang="ru-RU" dirty="0" smtClean="0"/>
              <a:t>больница»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5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08720"/>
            <a:ext cx="6277312" cy="48965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приказе прописаны: </a:t>
            </a:r>
          </a:p>
          <a:p>
            <a:r>
              <a:rPr lang="ru-RU" dirty="0" smtClean="0"/>
              <a:t>Перечень ООИ</a:t>
            </a:r>
          </a:p>
          <a:p>
            <a:r>
              <a:rPr lang="ru-RU" dirty="0" smtClean="0"/>
              <a:t>Комплексный план мероприятий</a:t>
            </a:r>
          </a:p>
          <a:p>
            <a:r>
              <a:rPr lang="ru-RU" dirty="0" smtClean="0"/>
              <a:t>Схемы оповещения при выявлении подозрительного больного</a:t>
            </a:r>
          </a:p>
          <a:p>
            <a:r>
              <a:rPr lang="ru-RU" dirty="0" smtClean="0"/>
              <a:t>Схемы оперативного плана</a:t>
            </a:r>
          </a:p>
          <a:p>
            <a:r>
              <a:rPr lang="ru-RU" dirty="0" smtClean="0"/>
              <a:t>Состав укладки для отбора проб</a:t>
            </a:r>
          </a:p>
          <a:p>
            <a:r>
              <a:rPr lang="ru-RU" dirty="0" smtClean="0"/>
              <a:t>Режимы обеззараживания</a:t>
            </a:r>
          </a:p>
          <a:p>
            <a:r>
              <a:rPr lang="ru-RU" dirty="0" smtClean="0"/>
              <a:t>Состав укладки средств личной профилактики</a:t>
            </a:r>
          </a:p>
          <a:p>
            <a:r>
              <a:rPr lang="ru-RU" dirty="0" smtClean="0"/>
              <a:t>Схема терапии больных в критическом состоянии</a:t>
            </a:r>
          </a:p>
          <a:p>
            <a:r>
              <a:rPr lang="ru-RU" dirty="0" smtClean="0"/>
              <a:t>Состав укладки дезинфицирующих средств</a:t>
            </a:r>
          </a:p>
          <a:p>
            <a:r>
              <a:rPr lang="ru-RU" dirty="0" smtClean="0"/>
              <a:t>Порядок экстренной информации</a:t>
            </a:r>
          </a:p>
          <a:p>
            <a:r>
              <a:rPr lang="ru-RU" dirty="0" smtClean="0"/>
              <a:t>Правила забора материала</a:t>
            </a:r>
          </a:p>
          <a:p>
            <a:r>
              <a:rPr lang="ru-RU" dirty="0" smtClean="0"/>
              <a:t>Правила утилизации образующихся отходов</a:t>
            </a:r>
          </a:p>
          <a:p>
            <a:r>
              <a:rPr lang="ru-RU" dirty="0" smtClean="0"/>
              <a:t>Алгоритм действий медицинского работника при выявлении больного ООИ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15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4034712" cy="266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08292"/>
            <a:ext cx="3677345" cy="251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1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08720"/>
            <a:ext cx="6349320" cy="489654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Болезнь, вызванная вирусом Марбург (БВВМ), ранее известная как </a:t>
            </a:r>
            <a:r>
              <a:rPr lang="ru-RU" dirty="0" err="1" smtClean="0">
                <a:solidFill>
                  <a:schemeClr val="accent2"/>
                </a:solidFill>
              </a:rPr>
              <a:t>марбургская</a:t>
            </a:r>
            <a:r>
              <a:rPr lang="ru-RU" dirty="0" smtClean="0">
                <a:solidFill>
                  <a:schemeClr val="accent2"/>
                </a:solidFill>
              </a:rPr>
              <a:t> геморрагическая лихорадка</a:t>
            </a:r>
            <a:r>
              <a:rPr lang="ru-RU" dirty="0" smtClean="0"/>
              <a:t> </a:t>
            </a:r>
            <a:r>
              <a:rPr lang="ru-RU" dirty="0"/>
              <a:t>– острое зоонозное </a:t>
            </a:r>
            <a:r>
              <a:rPr lang="ru-RU" dirty="0" smtClean="0"/>
              <a:t>заболевание из </a:t>
            </a:r>
            <a:r>
              <a:rPr lang="ru-RU" dirty="0"/>
              <a:t>группы вирусных геморрагических лихорадок с тяжелым течением</a:t>
            </a:r>
            <a:r>
              <a:rPr lang="ru-RU" dirty="0" smtClean="0"/>
              <a:t>, </a:t>
            </a:r>
            <a:r>
              <a:rPr lang="ru-RU" dirty="0"/>
              <a:t>часто заканчивающееся </a:t>
            </a:r>
            <a:r>
              <a:rPr lang="ru-RU" dirty="0" smtClean="0"/>
              <a:t>летальным </a:t>
            </a:r>
            <a:r>
              <a:rPr lang="ru-RU" dirty="0"/>
              <a:t>исходом</a:t>
            </a:r>
            <a:r>
              <a:rPr lang="ru-RU" dirty="0" smtClean="0"/>
              <a:t>.</a:t>
            </a:r>
          </a:p>
          <a:p>
            <a:r>
              <a:rPr lang="ru-RU" dirty="0"/>
              <a:t>У инфицированных вирус Марбург вызывает тяжелую геморрагическую лихорадку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Лихорадка Марбурга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/>
                </a:solidFill>
              </a:rPr>
              <a:t>относится к особо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/>
                </a:solidFill>
              </a:rPr>
              <a:t>опасным инфекциям!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59070"/>
            <a:ext cx="3540393" cy="1991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23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accent2"/>
                </a:solidFill>
              </a:rPr>
              <a:t>Этиология</a:t>
            </a:r>
          </a:p>
          <a:p>
            <a:pPr algn="just"/>
            <a:r>
              <a:rPr lang="ru-RU" dirty="0" smtClean="0">
                <a:solidFill>
                  <a:schemeClr val="accent2"/>
                </a:solidFill>
              </a:rPr>
              <a:t>Возбудитель </a:t>
            </a:r>
            <a:r>
              <a:rPr lang="ru-RU" dirty="0" smtClean="0"/>
              <a:t>– РНК- геномный вирус рода </a:t>
            </a:r>
            <a:r>
              <a:rPr lang="en-US" dirty="0" err="1" smtClean="0"/>
              <a:t>Filoovirus</a:t>
            </a:r>
            <a:r>
              <a:rPr lang="ru-RU" dirty="0" smtClean="0"/>
              <a:t> семейства </a:t>
            </a:r>
            <a:r>
              <a:rPr lang="en-US" dirty="0" err="1" smtClean="0"/>
              <a:t>Filoviridae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Этот вирус термостабилен, чувствителен к этиловому спирту, хлороформу.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92602"/>
            <a:ext cx="3240360" cy="2268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3462610"/>
            <a:ext cx="3248647" cy="2198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25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836712"/>
            <a:ext cx="6196405" cy="4886357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2"/>
                </a:solidFill>
              </a:rPr>
              <a:t>Эпидемиология</a:t>
            </a:r>
          </a:p>
          <a:p>
            <a:pPr algn="just"/>
            <a:r>
              <a:rPr lang="ru-RU" dirty="0" smtClean="0"/>
              <a:t>Впервые заболевание было зарегистрировано в 1967 г. в Белграде (Югославия), Марбурге и Франкфурте (Германия) у сотрудников вирусологических лабораторий, работавших с зелёными мартышками, импортированными из Уганды. Отсюда название – </a:t>
            </a:r>
            <a:r>
              <a:rPr lang="ru-RU" dirty="0" err="1" smtClean="0"/>
              <a:t>церкопитековая</a:t>
            </a:r>
            <a:r>
              <a:rPr lang="ru-RU" dirty="0" smtClean="0"/>
              <a:t> лихорадка.</a:t>
            </a:r>
          </a:p>
          <a:p>
            <a:pPr algn="just"/>
            <a:r>
              <a:rPr lang="ru-RU" dirty="0" smtClean="0"/>
              <a:t>Тогда же в Марбурге </a:t>
            </a:r>
            <a:r>
              <a:rPr lang="ru-RU" dirty="0" err="1" smtClean="0"/>
              <a:t>Р.Зигерт</a:t>
            </a:r>
            <a:r>
              <a:rPr lang="ru-RU" dirty="0" smtClean="0"/>
              <a:t> выделил возбудитель, названный вирусом Марбург.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88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1" y="980729"/>
            <a:ext cx="6349319" cy="302433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solidFill>
                  <a:schemeClr val="accent2"/>
                </a:solidFill>
              </a:rPr>
              <a:t>Резервуар и источник инфекции</a:t>
            </a:r>
          </a:p>
          <a:p>
            <a:pPr algn="just"/>
            <a:r>
              <a:rPr lang="ru-RU" dirty="0"/>
              <a:t>Вирус размножается в комарах </a:t>
            </a:r>
            <a:r>
              <a:rPr lang="ru-RU" dirty="0" err="1"/>
              <a:t>Aedes</a:t>
            </a:r>
            <a:r>
              <a:rPr lang="ru-RU" dirty="0"/>
              <a:t> </a:t>
            </a:r>
            <a:r>
              <a:rPr lang="ru-RU" dirty="0" err="1" smtClean="0"/>
              <a:t>aegypti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Естественным биологическим резервуаром </a:t>
            </a:r>
            <a:r>
              <a:rPr lang="ru-RU" dirty="0" err="1" smtClean="0"/>
              <a:t>марбургского</a:t>
            </a:r>
            <a:r>
              <a:rPr lang="ru-RU" dirty="0" smtClean="0"/>
              <a:t> </a:t>
            </a:r>
            <a:r>
              <a:rPr lang="ru-RU" dirty="0"/>
              <a:t>вируса считаются </a:t>
            </a:r>
            <a:r>
              <a:rPr lang="ru-RU" dirty="0" err="1"/>
              <a:t>Rousettus</a:t>
            </a:r>
            <a:r>
              <a:rPr lang="ru-RU" dirty="0"/>
              <a:t> </a:t>
            </a:r>
            <a:r>
              <a:rPr lang="ru-RU" dirty="0" err="1"/>
              <a:t>aegypti</a:t>
            </a:r>
            <a:r>
              <a:rPr lang="ru-RU" dirty="0"/>
              <a:t>, плодоядные летучие мыши из семейства </a:t>
            </a:r>
            <a:r>
              <a:rPr lang="ru-RU" dirty="0" err="1" smtClean="0"/>
              <a:t>Pteropodidae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А окончательным хозяином становятся африканские зеленые мартышки.</a:t>
            </a:r>
          </a:p>
          <a:p>
            <a:pPr marL="0" indent="0" algn="just">
              <a:buNone/>
            </a:pP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58898"/>
            <a:ext cx="3888432" cy="2247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30044"/>
            <a:ext cx="3024336" cy="2198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65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Больной человек представляет опасность для окружающих лиц с периода инкубации, когда вирус уже в крови. 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Инкубационный </a:t>
            </a:r>
            <a:r>
              <a:rPr lang="ru-RU" dirty="0">
                <a:solidFill>
                  <a:schemeClr val="accent2"/>
                </a:solidFill>
              </a:rPr>
              <a:t>период </a:t>
            </a:r>
            <a:r>
              <a:rPr lang="ru-RU" dirty="0"/>
              <a:t>(интервал между инфицированием и появлением симптомов) варьируется в пределах от 2 до 21 дня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Вирус находится в носоглоточной слизи, рвотных массах, фекалиях, крови и во всех выделениях содержащих кровь, слезной жидкости, сперме.</a:t>
            </a:r>
          </a:p>
          <a:p>
            <a:r>
              <a:rPr lang="ru-RU" dirty="0"/>
              <a:t>Больной остается источником инфекции до тех пор, пока вирус сохраняется в крови.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8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accent2"/>
                </a:solidFill>
              </a:rPr>
              <a:t>Механизм передачи</a:t>
            </a:r>
            <a:r>
              <a:rPr lang="ru-RU" dirty="0" smtClean="0"/>
              <a:t> – наиболее доказан парентеральный путь заражения, но возможны и другие пути- аэрозольный, контактны, пищевой, не исключена трансмиссивная передача.</a:t>
            </a:r>
          </a:p>
          <a:p>
            <a:pPr algn="just"/>
            <a:r>
              <a:rPr lang="ru-RU" dirty="0" smtClean="0">
                <a:solidFill>
                  <a:schemeClr val="accent2"/>
                </a:solidFill>
              </a:rPr>
              <a:t>Эндемичные территории</a:t>
            </a:r>
            <a:r>
              <a:rPr lang="ru-RU" dirty="0" smtClean="0"/>
              <a:t> – Центральная и Западная экваториальная Африка, а так же юг континента (Центрально – Африканская республика, Кения, Судан, Заир, ЮАР)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9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 smtClean="0">
                <a:solidFill>
                  <a:schemeClr val="accent2"/>
                </a:solidFill>
              </a:rPr>
              <a:t>Клиника</a:t>
            </a:r>
            <a:r>
              <a:rPr lang="ru-RU" dirty="0" smtClean="0"/>
              <a:t> </a:t>
            </a:r>
          </a:p>
          <a:p>
            <a:pPr algn="just"/>
            <a:r>
              <a:rPr lang="ru-RU" dirty="0"/>
              <a:t>Болезнь, вызываемая вирусом Марбург, начинается внезапно и сопровождается резким повышением температуры тела, сильной головной болью и тяжелым недомоганием. </a:t>
            </a:r>
            <a:endParaRPr lang="ru-RU" dirty="0" smtClean="0"/>
          </a:p>
          <a:p>
            <a:pPr algn="just"/>
            <a:r>
              <a:rPr lang="ru-RU" dirty="0" smtClean="0"/>
              <a:t>Распространенным </a:t>
            </a:r>
            <a:r>
              <a:rPr lang="ru-RU" dirty="0"/>
              <a:t>симптомом являются мышечные боли. </a:t>
            </a:r>
            <a:endParaRPr lang="ru-RU" dirty="0" smtClean="0"/>
          </a:p>
          <a:p>
            <a:pPr algn="just"/>
            <a:r>
              <a:rPr lang="ru-RU" dirty="0" smtClean="0"/>
              <a:t>На </a:t>
            </a:r>
            <a:r>
              <a:rPr lang="ru-RU" dirty="0"/>
              <a:t>третий день могут развиваться острая водянистая диарея, боли и спазмы в области живота, тошнота и рвота. Диарея может сохраняться до одной недели. На этой стадии заболевания у больных отмечаются характерный осунувшийся вид («как привидение»),  глубоко ввалившиеся глаза, отсутствие какого-либо выражения лица и крайняя апатия.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63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052736"/>
            <a:ext cx="6493336" cy="331236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На 5-7 день болезни у многих пациентов наблюдаются тяжелые геморрагические симптомы, и кровотечения, часто множественные, являются обычным симптомом в случаях с летальным исходом. Присутствие свежей крови в рвотных массах и фекалиях часто сопровождается кровотечениями из носа, десен и влагалища. Особенно проблематичными могут быть спонтанные кровотечения из мест венепункции (мест прокола стенок венозных сосудов для внутривенного введения жидкостей или взятия образцов крови).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7" y="4164274"/>
            <a:ext cx="2677104" cy="1929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64274"/>
            <a:ext cx="2257588" cy="2038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472" y="4293096"/>
            <a:ext cx="2817704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57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344</TotalTime>
  <Words>748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Лихорадка Марбурга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Лихорадка Марбурга</dc:title>
  <dc:creator>Варанкина Татьяна Павловна</dc:creator>
  <cp:lastModifiedBy>Варанкина Татьяна Павловна</cp:lastModifiedBy>
  <cp:revision>21</cp:revision>
  <dcterms:created xsi:type="dcterms:W3CDTF">2023-03-07T03:58:42Z</dcterms:created>
  <dcterms:modified xsi:type="dcterms:W3CDTF">2023-03-07T09:54:02Z</dcterms:modified>
</cp:coreProperties>
</file>