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69" r:id="rId4"/>
    <p:sldId id="268" r:id="rId5"/>
    <p:sldId id="270" r:id="rId6"/>
    <p:sldId id="265" r:id="rId7"/>
    <p:sldId id="273" r:id="rId8"/>
    <p:sldId id="262" r:id="rId9"/>
    <p:sldId id="272" r:id="rId10"/>
    <p:sldId id="271" r:id="rId11"/>
    <p:sldId id="260" r:id="rId12"/>
    <p:sldId id="261" r:id="rId13"/>
    <p:sldId id="279" r:id="rId14"/>
    <p:sldId id="280" r:id="rId15"/>
    <p:sldId id="281" r:id="rId16"/>
    <p:sldId id="282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1988840"/>
            <a:ext cx="7175351" cy="2936617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Лейшманиоз – симптомы и меры профилактики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24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836712"/>
            <a:ext cx="81369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/>
              <a:t>	</a:t>
            </a:r>
            <a:r>
              <a:rPr lang="ru-RU" sz="2400" b="1" dirty="0" smtClean="0"/>
              <a:t>Висцеральный </a:t>
            </a:r>
            <a:r>
              <a:rPr lang="ru-RU" sz="2400" b="1" dirty="0"/>
              <a:t>лейшманиоз </a:t>
            </a:r>
            <a:r>
              <a:rPr lang="ru-RU" sz="2400" dirty="0"/>
              <a:t>(ВЛ, известный также как кала-азар) без лечения заканчивается смертельным исходом. </a:t>
            </a:r>
            <a:endParaRPr lang="ru-RU" sz="2400" dirty="0" smtClean="0"/>
          </a:p>
          <a:p>
            <a:pPr algn="just"/>
            <a:r>
              <a:rPr lang="ru-RU" sz="2400" dirty="0" smtClean="0"/>
              <a:t>	Для </a:t>
            </a:r>
            <a:r>
              <a:rPr lang="ru-RU" sz="2400" dirty="0"/>
              <a:t>него характерны нерегулярные приступы лихорадки, потеря веса, увеличение селезенки и печени и анемия. ВЛ является </a:t>
            </a:r>
            <a:r>
              <a:rPr lang="ru-RU" sz="2400" dirty="0" err="1"/>
              <a:t>высокоэндемическим</a:t>
            </a:r>
            <a:r>
              <a:rPr lang="ru-RU" sz="2400" dirty="0"/>
              <a:t> в Индостане и Восточной Африке. </a:t>
            </a:r>
            <a:endParaRPr lang="ru-RU" sz="2400" dirty="0" smtClean="0"/>
          </a:p>
          <a:p>
            <a:pPr algn="just"/>
            <a:r>
              <a:rPr lang="ru-RU" sz="2400" dirty="0"/>
              <a:t>	</a:t>
            </a:r>
            <a:r>
              <a:rPr lang="ru-RU" sz="2400" dirty="0" smtClean="0"/>
              <a:t>Возбудитель болезни – </a:t>
            </a:r>
            <a:r>
              <a:rPr lang="en-US" sz="2400" dirty="0" err="1" smtClean="0"/>
              <a:t>Leishmania</a:t>
            </a:r>
            <a:r>
              <a:rPr lang="en-US" sz="2400" dirty="0" smtClean="0"/>
              <a:t> </a:t>
            </a:r>
            <a:r>
              <a:rPr lang="en-US" sz="2400" dirty="0" err="1" smtClean="0"/>
              <a:t>donovaniinfantum</a:t>
            </a:r>
            <a:r>
              <a:rPr lang="ru-RU" sz="2400" dirty="0" smtClean="0"/>
              <a:t>.</a:t>
            </a:r>
          </a:p>
          <a:p>
            <a:pPr algn="just"/>
            <a:r>
              <a:rPr lang="ru-RU" sz="2400" dirty="0" smtClean="0"/>
              <a:t>	По </a:t>
            </a:r>
            <a:r>
              <a:rPr lang="ru-RU" sz="2400" dirty="0"/>
              <a:t>оценкам, в мире ежегодно происходит от 200 000 до 400 000 новых случаев заболевания ВЛ. </a:t>
            </a:r>
            <a:endParaRPr lang="ru-RU" sz="2400" dirty="0" smtClean="0"/>
          </a:p>
          <a:p>
            <a:pPr algn="just"/>
            <a:r>
              <a:rPr lang="ru-RU" sz="2400" dirty="0" smtClean="0"/>
              <a:t>	Более </a:t>
            </a:r>
            <a:r>
              <a:rPr lang="ru-RU" sz="2400" dirty="0"/>
              <a:t>90% новых случаев заболевания происходит в шести странах: Бангладеш, Бразилии, Индии, Судане, Эфиопии и Южном </a:t>
            </a:r>
            <a:r>
              <a:rPr lang="ru-RU" sz="2400" dirty="0" smtClean="0"/>
              <a:t>Судане.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5896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8"/>
            <a:ext cx="806489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/>
              <a:t>	</a:t>
            </a:r>
            <a:r>
              <a:rPr lang="ru-RU" sz="2200" b="1" dirty="0" smtClean="0"/>
              <a:t>Кожный </a:t>
            </a:r>
            <a:r>
              <a:rPr lang="ru-RU" sz="2200" b="1" dirty="0"/>
              <a:t>лейшманиоз</a:t>
            </a:r>
            <a:r>
              <a:rPr lang="ru-RU" sz="2200" dirty="0"/>
              <a:t> (КЛ) является наиболее распространенной формой лейшманиоза и вызывает повреждения кожи, главным образом язвы, на открытых участках тела, после которых на всю жизнь остаются шрамы и тяжелая инвалидность. </a:t>
            </a:r>
            <a:endParaRPr lang="ru-RU" sz="2200" dirty="0" smtClean="0"/>
          </a:p>
          <a:p>
            <a:pPr indent="900000" algn="just"/>
            <a:r>
              <a:rPr lang="ru-RU" sz="2200" dirty="0" smtClean="0"/>
              <a:t>Заболевание </a:t>
            </a:r>
            <a:r>
              <a:rPr lang="ru-RU" sz="2200" dirty="0"/>
              <a:t>вызывают 2 вида </a:t>
            </a:r>
            <a:r>
              <a:rPr lang="ru-RU" sz="2200" dirty="0" err="1"/>
              <a:t>лейшманий</a:t>
            </a:r>
            <a:r>
              <a:rPr lang="ru-RU" sz="2200" dirty="0" smtClean="0"/>
              <a:t>: </a:t>
            </a:r>
            <a:r>
              <a:rPr lang="pt-BR" sz="2200" dirty="0" smtClean="0"/>
              <a:t>L</a:t>
            </a:r>
            <a:r>
              <a:rPr lang="pt-BR" sz="2200" dirty="0"/>
              <a:t>. tropica major и L.tropica </a:t>
            </a:r>
            <a:r>
              <a:rPr lang="pt-BR" sz="2200" dirty="0" smtClean="0"/>
              <a:t>minor</a:t>
            </a:r>
            <a:r>
              <a:rPr lang="ru-RU" sz="2200" dirty="0" smtClean="0"/>
              <a:t>.</a:t>
            </a:r>
            <a:endParaRPr lang="ru-RU" sz="2200" dirty="0" smtClean="0"/>
          </a:p>
          <a:p>
            <a:pPr algn="just"/>
            <a:r>
              <a:rPr lang="ru-RU" sz="2200" dirty="0"/>
              <a:t>	</a:t>
            </a:r>
            <a:r>
              <a:rPr lang="ru-RU" sz="2200" dirty="0" smtClean="0"/>
              <a:t>Около </a:t>
            </a:r>
            <a:r>
              <a:rPr lang="ru-RU" sz="2200" dirty="0"/>
              <a:t>95% случаев заболевания КЛ происходит в Америке, в Средиземноморском бассейне, на Ближнем Востоке и в Средней Азии. </a:t>
            </a:r>
            <a:endParaRPr lang="ru-RU" sz="2200" dirty="0" smtClean="0"/>
          </a:p>
          <a:p>
            <a:pPr algn="just"/>
            <a:r>
              <a:rPr lang="ru-RU" sz="2200" dirty="0"/>
              <a:t>	</a:t>
            </a:r>
            <a:r>
              <a:rPr lang="ru-RU" sz="2200" dirty="0" smtClean="0"/>
              <a:t>Более </a:t>
            </a:r>
            <a:r>
              <a:rPr lang="ru-RU" sz="2200" dirty="0"/>
              <a:t>двух третей новых случаев заболевания КЛ приходится на 6 стран: Алжир, Афганистан, Бразилию, Иран (Исламскую Республику), Колумбию и Сирийскую Арабскую Республику. </a:t>
            </a:r>
            <a:endParaRPr lang="ru-RU" sz="2200" dirty="0" smtClean="0"/>
          </a:p>
          <a:p>
            <a:pPr algn="just"/>
            <a:r>
              <a:rPr lang="ru-RU" sz="2200" dirty="0"/>
              <a:t>	</a:t>
            </a:r>
            <a:r>
              <a:rPr lang="ru-RU" sz="2200" dirty="0" smtClean="0"/>
              <a:t>По </a:t>
            </a:r>
            <a:r>
              <a:rPr lang="ru-RU" sz="2200" dirty="0"/>
              <a:t>оценкам, в мире ежегодно происходит от 0,7 миллиона до 1,3 миллиона новых случаев заболевания.</a:t>
            </a:r>
          </a:p>
        </p:txBody>
      </p:sp>
    </p:spTree>
    <p:extLst>
      <p:ext uri="{BB962C8B-B14F-4D97-AF65-F5344CB8AC3E}">
        <p14:creationId xmlns:p14="http://schemas.microsoft.com/office/powerpoint/2010/main" val="2847107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751344"/>
            <a:ext cx="784887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	</a:t>
            </a:r>
            <a:r>
              <a:rPr lang="ru-RU" sz="2200" b="1" dirty="0" err="1" smtClean="0"/>
              <a:t>Слизисто</a:t>
            </a:r>
            <a:r>
              <a:rPr lang="ru-RU" sz="2200" b="1" dirty="0" smtClean="0"/>
              <a:t>-кожный </a:t>
            </a:r>
            <a:r>
              <a:rPr lang="ru-RU" sz="2200" b="1" dirty="0"/>
              <a:t>лейшманиоз</a:t>
            </a:r>
            <a:r>
              <a:rPr lang="ru-RU" sz="2200" dirty="0"/>
              <a:t> приводит к частичному или полному разрушению слизистых оболочек носа, рта и горла. </a:t>
            </a:r>
            <a:endParaRPr lang="ru-RU" sz="2200" dirty="0" smtClean="0"/>
          </a:p>
          <a:p>
            <a:pPr indent="900000" algn="just"/>
            <a:r>
              <a:rPr lang="ru-RU" sz="2200" dirty="0" smtClean="0"/>
              <a:t>Возбудитель - </a:t>
            </a:r>
            <a:r>
              <a:rPr lang="en-US" sz="2200" dirty="0" err="1"/>
              <a:t>Leishmania</a:t>
            </a:r>
            <a:r>
              <a:rPr lang="en-US" sz="2200" dirty="0"/>
              <a:t> </a:t>
            </a:r>
            <a:r>
              <a:rPr lang="en-US" sz="2200" dirty="0" err="1" smtClean="0"/>
              <a:t>braziliensis</a:t>
            </a:r>
            <a:r>
              <a:rPr lang="ru-RU" sz="2200" dirty="0" smtClean="0"/>
              <a:t>, </a:t>
            </a:r>
            <a:r>
              <a:rPr lang="en-US" sz="2200" dirty="0" err="1"/>
              <a:t>Leishmania</a:t>
            </a:r>
            <a:r>
              <a:rPr lang="en-US" sz="2200" dirty="0"/>
              <a:t> </a:t>
            </a:r>
            <a:r>
              <a:rPr lang="en-US" sz="2200" dirty="0" err="1" smtClean="0"/>
              <a:t>guyanensis</a:t>
            </a:r>
            <a:r>
              <a:rPr lang="ru-RU" sz="2200" dirty="0" smtClean="0"/>
              <a:t>.</a:t>
            </a:r>
          </a:p>
          <a:p>
            <a:pPr algn="just"/>
            <a:r>
              <a:rPr lang="ru-RU" sz="2200" dirty="0"/>
              <a:t>	</a:t>
            </a:r>
            <a:r>
              <a:rPr lang="ru-RU" sz="2200" dirty="0" smtClean="0"/>
              <a:t>Около </a:t>
            </a:r>
            <a:r>
              <a:rPr lang="ru-RU" sz="2200" dirty="0"/>
              <a:t>90% случаев заболевания </a:t>
            </a:r>
            <a:r>
              <a:rPr lang="ru-RU" sz="2200" dirty="0" err="1"/>
              <a:t>слизисто</a:t>
            </a:r>
            <a:r>
              <a:rPr lang="ru-RU" sz="2200" dirty="0"/>
              <a:t>-кожным лейшманиозом происходит в Многонациональном Государстве Боливия, Бразилии и Перу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573016"/>
            <a:ext cx="79208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	</a:t>
            </a:r>
          </a:p>
          <a:p>
            <a:pPr indent="900000" algn="just"/>
            <a:r>
              <a:rPr lang="ru-RU" sz="2200" dirty="0" smtClean="0"/>
              <a:t>По </a:t>
            </a:r>
            <a:r>
              <a:rPr lang="ru-RU" sz="2200" dirty="0"/>
              <a:t>данным Всемирной Организации Здравоохранения (ВОЗ) ежегодно в мире регистрируется от 700 тысяч до 1,3 миллиона новых случаев кожного лейшманиоза и 200 - 400 тысяч случаев висцерального лейшманиоза. </a:t>
            </a:r>
            <a:endParaRPr lang="ru-RU" sz="2200" dirty="0" smtClean="0"/>
          </a:p>
          <a:p>
            <a:pPr algn="just"/>
            <a:r>
              <a:rPr lang="ru-RU" sz="2200" dirty="0"/>
              <a:t>	</a:t>
            </a:r>
            <a:r>
              <a:rPr lang="ru-RU" sz="2200" dirty="0" smtClean="0"/>
              <a:t>В </a:t>
            </a:r>
            <a:r>
              <a:rPr lang="ru-RU" sz="2200" dirty="0"/>
              <a:t>среднем от висцерального лейшманиоза в мире погибает до 30 тысяч человек и по показателям смертности он уступает только малярии.</a:t>
            </a:r>
          </a:p>
        </p:txBody>
      </p:sp>
    </p:spTree>
    <p:extLst>
      <p:ext uri="{BB962C8B-B14F-4D97-AF65-F5344CB8AC3E}">
        <p14:creationId xmlns:p14="http://schemas.microsoft.com/office/powerpoint/2010/main" val="1500139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24936" cy="792088"/>
          </a:xfrm>
        </p:spPr>
        <p:txBody>
          <a:bodyPr/>
          <a:lstStyle/>
          <a:p>
            <a:r>
              <a:rPr lang="ru-RU" sz="2800" dirty="0">
                <a:solidFill>
                  <a:schemeClr val="tx1"/>
                </a:solidFill>
                <a:effectLst/>
              </a:rPr>
              <a:t>Особенности эпидемиологии заболевания в различных регионах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124744"/>
            <a:ext cx="7776864" cy="5112568"/>
          </a:xfrm>
        </p:spPr>
        <p:txBody>
          <a:bodyPr>
            <a:no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b="1" dirty="0" smtClean="0"/>
              <a:t>	Средиземноморский </a:t>
            </a:r>
            <a:r>
              <a:rPr lang="ru-RU" b="1" dirty="0"/>
              <a:t>бассейн</a:t>
            </a:r>
          </a:p>
          <a:p>
            <a:pPr algn="just"/>
            <a:r>
              <a:rPr lang="ru-RU" dirty="0" smtClean="0"/>
              <a:t>	В </a:t>
            </a:r>
            <a:r>
              <a:rPr lang="ru-RU" dirty="0"/>
              <a:t>Средиземноморском бассейне основной формой болезни является висцеральный лейшманиоз. Он зарегистрирован в сельских районах, деревнях в горной местности, а также некоторых пригородных районах, где паразиты </a:t>
            </a:r>
            <a:r>
              <a:rPr lang="ru-RU" dirty="0" err="1"/>
              <a:t>лейшмании</a:t>
            </a:r>
            <a:r>
              <a:rPr lang="ru-RU" dirty="0"/>
              <a:t> живут на собаках и других животных</a:t>
            </a:r>
            <a:r>
              <a:rPr lang="ru-RU" dirty="0" smtClean="0"/>
              <a:t>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b="1" dirty="0" smtClean="0"/>
              <a:t>	Юго-Восточная </a:t>
            </a:r>
            <a:r>
              <a:rPr lang="ru-RU" b="1" dirty="0"/>
              <a:t>Азия</a:t>
            </a:r>
            <a:endParaRPr lang="ru-RU" dirty="0"/>
          </a:p>
          <a:p>
            <a:pPr algn="just"/>
            <a:r>
              <a:rPr lang="ru-RU" dirty="0" smtClean="0"/>
              <a:t>	В </a:t>
            </a:r>
            <a:r>
              <a:rPr lang="ru-RU" dirty="0"/>
              <a:t>Юго-Восточной Азии висцеральный лейшманиоз - основной тип заболевания. Передача инфекции обычно имеет место в сельских районах на высоте ниже 600 м над уровнем моря, для которых характерны обильные годовые осадки, средняя влажность выше 70%, температура от 15° до 38°C, обильная растительность, грунтовые воды и аллювиальные почвы. Болезнь наиболее распространена в деревнях, где люди часто живут в домах с глинобитными стенами и земляными полами, а скот и другие домашние животные содержатся по соседству с людьми.</a:t>
            </a:r>
          </a:p>
          <a:p>
            <a:pPr algn="just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0067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476672"/>
            <a:ext cx="7848872" cy="6192688"/>
          </a:xfrm>
        </p:spPr>
        <p:txBody>
          <a:bodyPr>
            <a:normAutofit fontScale="85000" lnSpcReduction="20000"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b="1" dirty="0" smtClean="0"/>
              <a:t>	</a:t>
            </a:r>
            <a:r>
              <a:rPr lang="ru-RU" sz="2400" b="1" dirty="0" smtClean="0"/>
              <a:t>Восточная </a:t>
            </a:r>
            <a:r>
              <a:rPr lang="ru-RU" sz="2400" b="1" dirty="0"/>
              <a:t>Африка</a:t>
            </a:r>
            <a:endParaRPr lang="ru-RU" sz="2400" dirty="0"/>
          </a:p>
          <a:p>
            <a:pPr algn="just"/>
            <a:r>
              <a:rPr lang="ru-RU" sz="2400" dirty="0" smtClean="0"/>
              <a:t>	В </a:t>
            </a:r>
            <a:r>
              <a:rPr lang="ru-RU" sz="2400" dirty="0"/>
              <a:t>Восточной Африке часто бывают вспышки </a:t>
            </a:r>
            <a:r>
              <a:rPr lang="ru-RU" sz="2400" dirty="0" err="1"/>
              <a:t>висцеральнгого</a:t>
            </a:r>
            <a:r>
              <a:rPr lang="ru-RU" sz="2400" dirty="0"/>
              <a:t> лейшманиоза в северной саванне, где растут акации и </a:t>
            </a:r>
            <a:r>
              <a:rPr lang="ru-RU" sz="2400" dirty="0" err="1"/>
              <a:t>баланитесы</a:t>
            </a:r>
            <a:r>
              <a:rPr lang="ru-RU" sz="2400" dirty="0"/>
              <a:t>, а также в южной саванне и лесных районах, где москиты живут возле термитников.</a:t>
            </a:r>
          </a:p>
          <a:p>
            <a:pPr algn="just"/>
            <a:r>
              <a:rPr lang="ru-RU" sz="2400" dirty="0" smtClean="0"/>
              <a:t>	Кожный </a:t>
            </a:r>
            <a:r>
              <a:rPr lang="ru-RU" sz="2400" dirty="0"/>
              <a:t>лейшманиоз распространен в горной местности Эфиопии и других местах Восточной Африки, где в деревнях, построенных в скалах или на берегах рек, являющихся природной средой обитания даманов, происходит повышенное число контактов людей с москитами.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b="1" dirty="0" smtClean="0"/>
              <a:t>	</a:t>
            </a:r>
            <a:r>
              <a:rPr lang="ru-RU" sz="2400" b="1" dirty="0" err="1" smtClean="0"/>
              <a:t>Афроевразия</a:t>
            </a:r>
            <a:endParaRPr lang="ru-RU" sz="2400" dirty="0"/>
          </a:p>
          <a:p>
            <a:pPr algn="just"/>
            <a:r>
              <a:rPr lang="ru-RU" sz="2400" dirty="0" smtClean="0"/>
              <a:t>	В </a:t>
            </a:r>
            <a:r>
              <a:rPr lang="ru-RU" sz="2400" dirty="0" err="1"/>
              <a:t>Афроевразии</a:t>
            </a:r>
            <a:r>
              <a:rPr lang="ru-RU" sz="2400" dirty="0"/>
              <a:t> самый распространенный тип заболевания - кожный </a:t>
            </a:r>
            <a:r>
              <a:rPr lang="ru-RU" sz="2400" dirty="0" err="1"/>
              <a:t>лейшминиоз</a:t>
            </a:r>
            <a:r>
              <a:rPr lang="ru-RU" sz="2400" dirty="0"/>
              <a:t>. Сельскохозяйственные проекты и ирригационные системы могут повысить распространенность одной формы кожного лейшманиоза, так как для работы в рамках этих проектов приезжают люди, не имеющие иммунитета к этой болезни.</a:t>
            </a:r>
          </a:p>
          <a:p>
            <a:pPr algn="just"/>
            <a:r>
              <a:rPr lang="ru-RU" sz="2400" dirty="0" smtClean="0"/>
              <a:t>	Крупные </a:t>
            </a:r>
            <a:r>
              <a:rPr lang="ru-RU" sz="2400" dirty="0"/>
              <a:t>вспышки болезни происходят в густонаселенных городах, особенно в военное время и при крупномасштабной миграции населения. Носителями паразита, вызывающего кожный лейшманиоз, являются, главным образом, люди или грызуны.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9398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16632"/>
            <a:ext cx="8064896" cy="6552728"/>
          </a:xfrm>
        </p:spPr>
        <p:txBody>
          <a:bodyPr>
            <a:no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dirty="0" smtClean="0"/>
              <a:t>	</a:t>
            </a:r>
            <a:r>
              <a:rPr lang="ru-RU" b="1" dirty="0" smtClean="0"/>
              <a:t>Америка</a:t>
            </a:r>
            <a:endParaRPr lang="ru-RU" b="1" dirty="0"/>
          </a:p>
          <a:p>
            <a:pPr algn="just"/>
            <a:r>
              <a:rPr lang="ru-RU" dirty="0" smtClean="0"/>
              <a:t>	Кала-азар </a:t>
            </a:r>
            <a:r>
              <a:rPr lang="ru-RU" dirty="0"/>
              <a:t>в Америке очень схож с разновидностью, распространенной в Средиземноморье. Считается, что инфицированию людей способствует обычай держать собак и других домашних животных в домах.</a:t>
            </a:r>
          </a:p>
          <a:p>
            <a:pPr algn="just"/>
            <a:r>
              <a:rPr lang="ru-RU" dirty="0" smtClean="0"/>
              <a:t>	Эпидемиология </a:t>
            </a:r>
            <a:r>
              <a:rPr lang="ru-RU" dirty="0"/>
              <a:t>КЛ в Америке сложная, с разными циклами передачи, хозяевами паразита, переносчиками, клиническими проявлениями и ответными реакциями на терапию и с многочисленными видами </a:t>
            </a:r>
            <a:r>
              <a:rPr lang="ru-RU" dirty="0" err="1"/>
              <a:t>Leishmania</a:t>
            </a:r>
            <a:r>
              <a:rPr lang="ru-RU" dirty="0"/>
              <a:t>, циркулирующими в одном и том же географическом районе.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dirty="0" smtClean="0"/>
              <a:t>	</a:t>
            </a:r>
            <a:r>
              <a:rPr lang="ru-RU" b="1" dirty="0" smtClean="0"/>
              <a:t>Пост-кала-азар </a:t>
            </a:r>
            <a:r>
              <a:rPr lang="ru-RU" b="1" dirty="0"/>
              <a:t>кожный лейшманиоз (PDKL)</a:t>
            </a:r>
          </a:p>
          <a:p>
            <a:pPr algn="just"/>
            <a:r>
              <a:rPr lang="ru-RU" dirty="0" smtClean="0"/>
              <a:t>	PDKL </a:t>
            </a:r>
            <a:r>
              <a:rPr lang="ru-RU" dirty="0"/>
              <a:t>является осложнением висцерального лейшманиоза, проявляющимся в виде </a:t>
            </a:r>
            <a:r>
              <a:rPr lang="ru-RU" dirty="0" err="1"/>
              <a:t>макулезной</a:t>
            </a:r>
            <a:r>
              <a:rPr lang="ru-RU" dirty="0"/>
              <a:t>, папулезной или узелковой сыпи обычно на лице, верхней части рук, туловище и других частях тела. Он характерен, в основном, для Восточной Африки и Индостана, где это состояние развивается у 50% и 5-10% пациентов с кала-азар, соответственно. Обычно сыпь появляется через 6 месяцев - один или более лет после видимого излечения кала-азар, но может появиться и раньше. Люди с PDKL считаются потенциальным источником инфекции кала-азар.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6647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1052736"/>
            <a:ext cx="7200800" cy="4392488"/>
          </a:xfrm>
        </p:spPr>
        <p:txBody>
          <a:bodyPr/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dirty="0" smtClean="0"/>
              <a:t>	</a:t>
            </a:r>
            <a:r>
              <a:rPr lang="ru-RU" b="1" dirty="0" err="1" smtClean="0"/>
              <a:t>Коинфекция</a:t>
            </a:r>
            <a:r>
              <a:rPr lang="ru-RU" b="1" dirty="0" smtClean="0"/>
              <a:t> </a:t>
            </a:r>
            <a:r>
              <a:rPr lang="ru-RU" b="1" dirty="0" err="1"/>
              <a:t>лейшмании</a:t>
            </a:r>
            <a:r>
              <a:rPr lang="ru-RU" b="1" dirty="0"/>
              <a:t> и ВИЧ</a:t>
            </a:r>
          </a:p>
          <a:p>
            <a:pPr algn="just"/>
            <a:r>
              <a:rPr lang="ru-RU" dirty="0" smtClean="0"/>
              <a:t>	Существует </a:t>
            </a:r>
            <a:r>
              <a:rPr lang="ru-RU" dirty="0"/>
              <a:t>высокая вероятность, что у людей с </a:t>
            </a:r>
            <a:r>
              <a:rPr lang="ru-RU" dirty="0" err="1"/>
              <a:t>коинфекцией</a:t>
            </a:r>
            <a:r>
              <a:rPr lang="ru-RU" dirty="0"/>
              <a:t> </a:t>
            </a:r>
            <a:r>
              <a:rPr lang="ru-RU" dirty="0" err="1"/>
              <a:t>лейшмании</a:t>
            </a:r>
            <a:r>
              <a:rPr lang="ru-RU" dirty="0"/>
              <a:t> и ВИЧ разовьется резко выраженная клиническая болезнь с частыми рецидивами и высокими показателями смертности. </a:t>
            </a:r>
            <a:endParaRPr lang="ru-RU" dirty="0" smtClean="0"/>
          </a:p>
          <a:p>
            <a:pPr algn="just"/>
            <a:r>
              <a:rPr lang="ru-RU" dirty="0" smtClean="0"/>
              <a:t>	Антиретровирусное </a:t>
            </a:r>
            <a:r>
              <a:rPr lang="ru-RU" dirty="0"/>
              <a:t>лечение ограничивает развитие болезни, отдаляет наступление рецидивов и повышает выживаемость </a:t>
            </a:r>
            <a:r>
              <a:rPr lang="ru-RU" dirty="0" err="1"/>
              <a:t>коинфицированных</a:t>
            </a:r>
            <a:r>
              <a:rPr lang="ru-RU" dirty="0"/>
              <a:t> пациентов. </a:t>
            </a:r>
            <a:endParaRPr lang="ru-RU" dirty="0" smtClean="0"/>
          </a:p>
          <a:p>
            <a:pPr algn="just"/>
            <a:r>
              <a:rPr lang="ru-RU" dirty="0" smtClean="0"/>
              <a:t>	Высокие </a:t>
            </a:r>
            <a:r>
              <a:rPr lang="ru-RU" dirty="0"/>
              <a:t>показатели сочетанной инфекции </a:t>
            </a:r>
            <a:r>
              <a:rPr lang="ru-RU" dirty="0" err="1"/>
              <a:t>leishmania</a:t>
            </a:r>
            <a:r>
              <a:rPr lang="ru-RU" dirty="0"/>
              <a:t>-ВИЧ зарегистрированы в Бразилии, Эфиопии и индийском штате </a:t>
            </a:r>
            <a:r>
              <a:rPr lang="ru-RU" dirty="0" err="1"/>
              <a:t>Бихар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7910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404664"/>
            <a:ext cx="7622232" cy="1008112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Диагностика и лечение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582341"/>
            <a:ext cx="792088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	</a:t>
            </a:r>
            <a:r>
              <a:rPr lang="ru-RU" sz="2000" dirty="0" smtClean="0"/>
              <a:t>Диагностика </a:t>
            </a:r>
            <a:r>
              <a:rPr lang="ru-RU" sz="2000" dirty="0"/>
              <a:t>висцерального лейшманиоза выполняется на основе клинической картины в сочетании с </a:t>
            </a:r>
            <a:r>
              <a:rPr lang="ru-RU" sz="2000" dirty="0" err="1"/>
              <a:t>паразитологическими</a:t>
            </a:r>
            <a:r>
              <a:rPr lang="ru-RU" sz="2000" dirty="0"/>
              <a:t> или серологическими исследованиями (например, экспресс-тестированием). </a:t>
            </a:r>
            <a:endParaRPr lang="ru-RU" sz="2000" dirty="0" smtClean="0"/>
          </a:p>
          <a:p>
            <a:pPr algn="just"/>
            <a:r>
              <a:rPr lang="ru-RU" sz="2000" dirty="0"/>
              <a:t>	</a:t>
            </a:r>
            <a:r>
              <a:rPr lang="ru-RU" sz="2000" dirty="0" smtClean="0"/>
              <a:t>Основной метод лабораторной диагностики – микроскопический.</a:t>
            </a:r>
          </a:p>
          <a:p>
            <a:pPr algn="just"/>
            <a:r>
              <a:rPr lang="ru-RU" sz="2000" dirty="0" smtClean="0"/>
              <a:t>Материалом для исследования являются:</a:t>
            </a:r>
          </a:p>
          <a:p>
            <a:pPr marL="342900" indent="-342900" algn="just">
              <a:buFontTx/>
              <a:buChar char="-"/>
            </a:pPr>
            <a:r>
              <a:rPr lang="ru-RU" sz="2000" dirty="0"/>
              <a:t>к</a:t>
            </a:r>
            <a:r>
              <a:rPr lang="ru-RU" sz="2000" dirty="0" smtClean="0"/>
              <a:t>остный мозг для диагностики висцерального лейшманиоза;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/>
              <a:t>язвенный краевой инфильтрат, содержимое кожных бугорков для диагностики кожного лейшманиоза.</a:t>
            </a:r>
          </a:p>
          <a:p>
            <a:pPr algn="just"/>
            <a:r>
              <a:rPr lang="ru-RU" sz="2000" dirty="0"/>
              <a:t>	</a:t>
            </a:r>
            <a:r>
              <a:rPr lang="ru-RU" sz="2000" dirty="0" smtClean="0"/>
              <a:t>Дифференцировать кожный лейшманиоз приходится с лепрой, туберкулёзом кожи, сифилисом, тропическими язвами.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03313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12845"/>
            <a:ext cx="81369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	Выбор </a:t>
            </a:r>
            <a:r>
              <a:rPr lang="ru-RU" sz="2400" dirty="0"/>
              <a:t>лечения при лейшманиозе зависит от ряда </a:t>
            </a:r>
            <a:r>
              <a:rPr lang="ru-RU" sz="2400" dirty="0" err="1" smtClean="0"/>
              <a:t>факторов,таких</a:t>
            </a:r>
            <a:r>
              <a:rPr lang="ru-RU" sz="2400" dirty="0" smtClean="0"/>
              <a:t> как:</a:t>
            </a:r>
          </a:p>
          <a:p>
            <a:pPr marL="342900" indent="-342900" algn="just">
              <a:buFontTx/>
              <a:buChar char="-"/>
            </a:pPr>
            <a:r>
              <a:rPr lang="ru-RU" sz="2400" dirty="0" smtClean="0"/>
              <a:t>клиническая </a:t>
            </a:r>
            <a:r>
              <a:rPr lang="ru-RU" sz="2400" dirty="0"/>
              <a:t>форма, </a:t>
            </a:r>
            <a:endParaRPr lang="ru-RU" sz="2400" dirty="0" smtClean="0"/>
          </a:p>
          <a:p>
            <a:pPr marL="342900" indent="-342900" algn="just">
              <a:buFontTx/>
              <a:buChar char="-"/>
            </a:pPr>
            <a:r>
              <a:rPr lang="ru-RU" sz="2400" dirty="0" smtClean="0"/>
              <a:t>наличие </a:t>
            </a:r>
            <a:r>
              <a:rPr lang="ru-RU" sz="2400" dirty="0"/>
              <a:t>сопутствующих патологий, </a:t>
            </a:r>
            <a:endParaRPr lang="ru-RU" sz="2400" dirty="0" smtClean="0"/>
          </a:p>
          <a:p>
            <a:pPr marL="342900" indent="-342900" algn="just">
              <a:buFontTx/>
              <a:buChar char="-"/>
            </a:pPr>
            <a:r>
              <a:rPr lang="ru-RU" sz="2400" dirty="0" smtClean="0"/>
              <a:t>вид </a:t>
            </a:r>
            <a:r>
              <a:rPr lang="ru-RU" sz="2400" dirty="0"/>
              <a:t>паразита </a:t>
            </a:r>
            <a:endParaRPr lang="ru-RU" sz="2400" dirty="0" smtClean="0"/>
          </a:p>
          <a:p>
            <a:pPr marL="342900" indent="-342900" algn="just">
              <a:buFontTx/>
              <a:buChar char="-"/>
            </a:pPr>
            <a:r>
              <a:rPr lang="ru-RU" sz="2400" dirty="0" smtClean="0"/>
              <a:t>географический </a:t>
            </a:r>
            <a:r>
              <a:rPr lang="ru-RU" sz="2400" dirty="0"/>
              <a:t>район. </a:t>
            </a:r>
            <a:endParaRPr lang="ru-RU" sz="2400" dirty="0" smtClean="0"/>
          </a:p>
          <a:p>
            <a:pPr algn="just"/>
            <a:r>
              <a:rPr lang="ru-RU" sz="2400" dirty="0"/>
              <a:t>	</a:t>
            </a:r>
            <a:r>
              <a:rPr lang="ru-RU" sz="2400" dirty="0" smtClean="0"/>
              <a:t>Лейшманиоз </a:t>
            </a:r>
            <a:r>
              <a:rPr lang="ru-RU" sz="2400" dirty="0"/>
              <a:t>поддается лечению и может излечиваться полностью, однако эффективность лекарственных препаратов зависит от состояния иммунной системы пациента, и при ослабленном иммунитете не исключены рецидивы. </a:t>
            </a:r>
            <a:endParaRPr lang="ru-RU" sz="2400" dirty="0" smtClean="0"/>
          </a:p>
          <a:p>
            <a:pPr algn="just"/>
            <a:r>
              <a:rPr lang="ru-RU" sz="2400" dirty="0" smtClean="0"/>
              <a:t>	Всем </a:t>
            </a:r>
            <a:r>
              <a:rPr lang="ru-RU" sz="2400" dirty="0"/>
              <a:t>пациентам с висцеральным лейшманиозом показано безотлагательное назначение полного курса лечения. </a:t>
            </a:r>
          </a:p>
        </p:txBody>
      </p:sp>
    </p:spTree>
    <p:extLst>
      <p:ext uri="{BB962C8B-B14F-4D97-AF65-F5344CB8AC3E}">
        <p14:creationId xmlns:p14="http://schemas.microsoft.com/office/powerpoint/2010/main" val="4219627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694240" cy="1512168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Профилактика и контроль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136339"/>
            <a:ext cx="77048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	Профилактика </a:t>
            </a:r>
            <a:r>
              <a:rPr lang="ru-RU" sz="2400" dirty="0"/>
              <a:t>и контроль лейшманиоза требуют комбинированного подхода, поскольку передача инфекции происходит в рамках сложной биологической системы, в которой участвуют человек или животное-резервуар (хозяева), паразит и его переносчик (москит). </a:t>
            </a:r>
            <a:endParaRPr lang="ru-RU" sz="2400" dirty="0" smtClean="0"/>
          </a:p>
          <a:p>
            <a:pPr algn="just"/>
            <a:r>
              <a:rPr lang="ru-RU" sz="2400" dirty="0"/>
              <a:t>	</a:t>
            </a:r>
            <a:r>
              <a:rPr lang="ru-RU" sz="2400" dirty="0" smtClean="0"/>
              <a:t>Проводят комплекс мероприятий по борьбе с москитами и пустынными грызунами.</a:t>
            </a:r>
          </a:p>
          <a:p>
            <a:pPr algn="just"/>
            <a:r>
              <a:rPr lang="ru-RU" sz="2400" dirty="0"/>
              <a:t>	</a:t>
            </a:r>
            <a:r>
              <a:rPr lang="ru-RU" sz="2400" dirty="0" smtClean="0"/>
              <a:t>Эффективна вакцинация не позднее чем за 3 месяца </a:t>
            </a:r>
            <a:r>
              <a:rPr lang="ru-RU" sz="2400" dirty="0"/>
              <a:t>д</a:t>
            </a:r>
            <a:r>
              <a:rPr lang="ru-RU" sz="2400" dirty="0" smtClean="0"/>
              <a:t>о въезда в эндемичный район. Вакцина обеспечивает пожизненный иммунитет.</a:t>
            </a:r>
          </a:p>
        </p:txBody>
      </p:sp>
    </p:spTree>
    <p:extLst>
      <p:ext uri="{BB962C8B-B14F-4D97-AF65-F5344CB8AC3E}">
        <p14:creationId xmlns:p14="http://schemas.microsoft.com/office/powerpoint/2010/main" val="2271762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1" y="260648"/>
            <a:ext cx="8208911" cy="172819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Лейшманиоз представляет собой протозойную инфекцию с трансмиссивным механизмом распространения, характеризующуюся поражением кожных покровов или внутренних органов внутриклеточными паразитами - </a:t>
            </a:r>
            <a:r>
              <a:rPr lang="ru-RU" dirty="0" err="1">
                <a:solidFill>
                  <a:schemeClr val="tx1"/>
                </a:solidFill>
              </a:rPr>
              <a:t>лейшманиями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420888"/>
            <a:ext cx="2952327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03848" y="1844824"/>
            <a:ext cx="5832647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ru-RU" sz="2200" dirty="0" smtClean="0"/>
              <a:t>	Возбудителями </a:t>
            </a:r>
            <a:r>
              <a:rPr lang="ru-RU" sz="2200" dirty="0"/>
              <a:t>лейшманиозов человека являются около двадцати видов </a:t>
            </a:r>
            <a:r>
              <a:rPr lang="ru-RU" sz="2200" dirty="0" err="1" smtClean="0"/>
              <a:t>лейшманий</a:t>
            </a:r>
            <a:r>
              <a:rPr lang="ru-RU" sz="2200" dirty="0" smtClean="0"/>
              <a:t>, которые передаются при </a:t>
            </a:r>
            <a:r>
              <a:rPr lang="ru-RU" sz="2200" dirty="0"/>
              <a:t>укусе </a:t>
            </a:r>
            <a:r>
              <a:rPr lang="ru-RU" sz="2200" dirty="0" smtClean="0"/>
              <a:t>инфицированных москитов рода </a:t>
            </a:r>
            <a:r>
              <a:rPr lang="en-US" sz="2200" dirty="0" err="1" smtClean="0"/>
              <a:t>Phlebotomus</a:t>
            </a:r>
            <a:r>
              <a:rPr lang="ru-RU" sz="2200" dirty="0" smtClean="0"/>
              <a:t>. </a:t>
            </a:r>
          </a:p>
          <a:p>
            <a:pPr algn="just"/>
            <a:r>
              <a:rPr lang="ru-RU" sz="2200" dirty="0"/>
              <a:t>	</a:t>
            </a:r>
            <a:r>
              <a:rPr lang="ru-RU" sz="2200" dirty="0" smtClean="0"/>
              <a:t>Все </a:t>
            </a:r>
            <a:r>
              <a:rPr lang="ru-RU" sz="2200" dirty="0"/>
              <a:t>лейшманиозы, за исключением кожного лейшманиоза, вызываемого </a:t>
            </a:r>
            <a:r>
              <a:rPr lang="ru-RU" sz="2200" dirty="0" err="1"/>
              <a:t>Leishmania</a:t>
            </a:r>
            <a:r>
              <a:rPr lang="ru-RU" sz="2200" dirty="0"/>
              <a:t> </a:t>
            </a:r>
            <a:r>
              <a:rPr lang="ru-RU" sz="2200" dirty="0" err="1"/>
              <a:t>tropica</a:t>
            </a:r>
            <a:r>
              <a:rPr lang="ru-RU" sz="2200" dirty="0"/>
              <a:t>, и висцерального лейшманиоза, вызываемого L. </a:t>
            </a:r>
            <a:r>
              <a:rPr lang="ru-RU" sz="2200" dirty="0" err="1"/>
              <a:t>donovani</a:t>
            </a:r>
            <a:r>
              <a:rPr lang="ru-RU" sz="2200" dirty="0"/>
              <a:t>, являются </a:t>
            </a:r>
            <a:r>
              <a:rPr lang="ru-RU" sz="2200" dirty="0" smtClean="0"/>
              <a:t>зоонозами. </a:t>
            </a:r>
          </a:p>
          <a:p>
            <a:pPr algn="just"/>
            <a:r>
              <a:rPr lang="ru-RU" sz="2200" dirty="0"/>
              <a:t>	</a:t>
            </a:r>
            <a:r>
              <a:rPr lang="ru-RU" sz="2200" dirty="0" smtClean="0"/>
              <a:t>Впервые </a:t>
            </a:r>
            <a:r>
              <a:rPr lang="ru-RU" sz="2200" dirty="0"/>
              <a:t>возбудителя Лейшманиоза (кожного) открыл в 1898 году в Ташкенте </a:t>
            </a:r>
            <a:r>
              <a:rPr lang="ru-RU" sz="2200" dirty="0" smtClean="0"/>
              <a:t>Пётр </a:t>
            </a:r>
            <a:r>
              <a:rPr lang="ru-RU" sz="2200" dirty="0" err="1" smtClean="0"/>
              <a:t>Фокич</a:t>
            </a:r>
            <a:r>
              <a:rPr lang="ru-RU" sz="2200" dirty="0" smtClean="0"/>
              <a:t> Боровский.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39295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8681"/>
            <a:ext cx="784887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	</a:t>
            </a:r>
            <a:r>
              <a:rPr lang="ru-RU" sz="2400" b="1" dirty="0" smtClean="0"/>
              <a:t>К </a:t>
            </a:r>
            <a:r>
              <a:rPr lang="ru-RU" sz="2400" b="1" dirty="0"/>
              <a:t>основным мерам профилактики лейшманиоза относятся</a:t>
            </a:r>
            <a:r>
              <a:rPr lang="ru-RU" sz="2400" b="1" dirty="0" smtClean="0"/>
              <a:t>:</a:t>
            </a:r>
          </a:p>
          <a:p>
            <a:pPr algn="just"/>
            <a:endParaRPr lang="ru-RU" sz="2400" b="1" dirty="0" smtClean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200" b="1" dirty="0"/>
              <a:t>Ранняя диагностика и быстрое начало эффективного лечения </a:t>
            </a:r>
            <a:r>
              <a:rPr lang="ru-RU" sz="2200" dirty="0"/>
              <a:t>способствуют уменьшению распространенности болезни и предотвращают инвалидность и смерть пациентов. Это дает возможность снизить интенсивность передачи инфекции и вести мониторинг распространения и бремени болезни. </a:t>
            </a:r>
            <a:endParaRPr lang="ru-RU" sz="2200" dirty="0" smtClean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200" b="1" dirty="0"/>
              <a:t>Борьба с переносчиками </a:t>
            </a:r>
            <a:r>
              <a:rPr lang="ru-RU" sz="2200" dirty="0"/>
              <a:t>способствует снижению заболеваемости или прерыванию передачи инфекции путем сокращения численности популяций москитов. </a:t>
            </a:r>
            <a:endParaRPr lang="ru-RU" sz="2200" dirty="0" smtClean="0"/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844956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6632"/>
            <a:ext cx="828092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sz="2200" b="1" dirty="0" smtClean="0"/>
              <a:t>Эффективный </a:t>
            </a:r>
            <a:r>
              <a:rPr lang="ru-RU" sz="2200" b="1" dirty="0" err="1"/>
              <a:t>эпиднадзор</a:t>
            </a:r>
            <a:r>
              <a:rPr lang="ru-RU" sz="2200" b="1" dirty="0"/>
              <a:t> </a:t>
            </a:r>
            <a:r>
              <a:rPr lang="ru-RU" sz="2200" dirty="0"/>
              <a:t>имеет большое значение, поскольку позволяет вести оперативный мониторинг обстановки и принимать меры во время эпидемий и в ситуациях, когда среди пациентов, находящихся на лечении, отмечаются высокие коэффициенты летальности.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200" b="1" dirty="0" smtClean="0"/>
              <a:t>Контроль </a:t>
            </a:r>
            <a:r>
              <a:rPr lang="ru-RU" sz="2200" b="1" dirty="0"/>
              <a:t>численности популяций животных-резервуаров инфекции </a:t>
            </a:r>
            <a:r>
              <a:rPr lang="ru-RU" sz="2200" dirty="0"/>
              <a:t>требует сложного комплекса мероприятий и поэтому должен выполняться с учетом местных условий.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200" b="1" dirty="0" smtClean="0"/>
              <a:t>Социальная </a:t>
            </a:r>
            <a:r>
              <a:rPr lang="ru-RU" sz="2200" b="1" dirty="0"/>
              <a:t>мобилизация и укрепление партнерств: </a:t>
            </a:r>
            <a:r>
              <a:rPr lang="ru-RU" sz="2200" dirty="0"/>
              <a:t>мобилизация и санитарное просвещение местного населения и проведение эффективных мероприятий, направленных на изменение поведения, всегда должны осуществляться с учетом местной специфики. Решающее значение имеют работа в партнерстве и сотрудничество с различными заинтересованными сторонами и программами по борьбе с другими трансмиссивными болезнями.</a:t>
            </a:r>
          </a:p>
        </p:txBody>
      </p:sp>
    </p:spTree>
    <p:extLst>
      <p:ext uri="{BB962C8B-B14F-4D97-AF65-F5344CB8AC3E}">
        <p14:creationId xmlns:p14="http://schemas.microsoft.com/office/powerpoint/2010/main" val="824880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704855" cy="1080120"/>
          </a:xfrm>
        </p:spPr>
        <p:txBody>
          <a:bodyPr/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Патогенез </a:t>
            </a:r>
            <a:r>
              <a:rPr lang="ru-RU" dirty="0" smtClean="0">
                <a:solidFill>
                  <a:schemeClr val="tx1"/>
                </a:solidFill>
              </a:rPr>
              <a:t>лейшманиоза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1340768"/>
            <a:ext cx="8066087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5877272"/>
            <a:ext cx="82103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	Жизненный цикл </a:t>
            </a:r>
            <a:r>
              <a:rPr lang="ru-RU" sz="2000" dirty="0" err="1" smtClean="0"/>
              <a:t>лейшманий</a:t>
            </a:r>
            <a:r>
              <a:rPr lang="ru-RU" sz="2000" dirty="0" smtClean="0"/>
              <a:t> протекает со сменой хозяина: позвоночного животного или человека и переносчика – москита.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78055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04664"/>
            <a:ext cx="6512511" cy="86409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Эпидемиология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052736"/>
            <a:ext cx="784887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/>
              <a:t>	</a:t>
            </a:r>
            <a:r>
              <a:rPr lang="ru-RU" sz="2000" b="1" dirty="0" smtClean="0"/>
              <a:t>Лейшманиозы</a:t>
            </a:r>
            <a:r>
              <a:rPr lang="ru-RU" sz="2000" dirty="0" smtClean="0"/>
              <a:t> </a:t>
            </a:r>
            <a:r>
              <a:rPr lang="ru-RU" sz="2000" dirty="0"/>
              <a:t>относятся к природно-очаговым заболеваниям. </a:t>
            </a:r>
            <a:endParaRPr lang="ru-RU" sz="2000" dirty="0" smtClean="0"/>
          </a:p>
          <a:p>
            <a:pPr algn="just"/>
            <a:r>
              <a:rPr lang="ru-RU" sz="2000" dirty="0"/>
              <a:t>	</a:t>
            </a:r>
            <a:r>
              <a:rPr lang="ru-RU" sz="2000" dirty="0" smtClean="0"/>
              <a:t>Распространение лейшманиозов совпадает с ареалом переносчиков — москитов. </a:t>
            </a:r>
          </a:p>
          <a:p>
            <a:pPr algn="just"/>
            <a:r>
              <a:rPr lang="ru-RU" sz="2000" dirty="0" smtClean="0"/>
              <a:t>	В </a:t>
            </a:r>
            <a:r>
              <a:rPr lang="ru-RU" sz="2000" dirty="0"/>
              <a:t>зависимости от источника инфекции, лейшманиозы делятся на:</a:t>
            </a:r>
          </a:p>
          <a:p>
            <a:pPr algn="just"/>
            <a:r>
              <a:rPr lang="ru-RU" sz="2000" dirty="0"/>
              <a:t>•	</a:t>
            </a:r>
            <a:r>
              <a:rPr lang="ru-RU" sz="2000" dirty="0" err="1"/>
              <a:t>Антропонозные</a:t>
            </a:r>
            <a:r>
              <a:rPr lang="ru-RU" sz="2000" dirty="0"/>
              <a:t>, в которых источником заражения служит только человек, от которого могут заражаться москиты. К таковым относятся L. </a:t>
            </a:r>
            <a:r>
              <a:rPr lang="ru-RU" sz="2000" dirty="0" err="1"/>
              <a:t>tropica</a:t>
            </a:r>
            <a:r>
              <a:rPr lang="ru-RU" sz="2000" dirty="0"/>
              <a:t> и L. </a:t>
            </a:r>
            <a:r>
              <a:rPr lang="ru-RU" sz="2000" dirty="0" err="1"/>
              <a:t>donovani</a:t>
            </a:r>
            <a:r>
              <a:rPr lang="ru-RU" sz="2000" dirty="0"/>
              <a:t>. От москитов болезнь может иногда передаваться и другим животным, но они не являются источниками инфекции для москитов.</a:t>
            </a:r>
          </a:p>
          <a:p>
            <a:pPr algn="just"/>
            <a:r>
              <a:rPr lang="ru-RU" sz="2000" dirty="0"/>
              <a:t>•	Зоонозные, в которых источником инфекции являются животные — пустынные и полупустынные грызуны подсемейства </a:t>
            </a:r>
            <a:r>
              <a:rPr lang="ru-RU" sz="2000" dirty="0" err="1"/>
              <a:t>песчанковых</a:t>
            </a:r>
            <a:r>
              <a:rPr lang="ru-RU" sz="2000" dirty="0"/>
              <a:t> для L. </a:t>
            </a:r>
            <a:r>
              <a:rPr lang="ru-RU" sz="2000" dirty="0" err="1"/>
              <a:t>major</a:t>
            </a:r>
            <a:r>
              <a:rPr lang="ru-RU" sz="2000" dirty="0"/>
              <a:t>, ленивцы, дикобразы и некоторые другие млекопитающие для южноамериканских видов, псовые для L. </a:t>
            </a:r>
            <a:r>
              <a:rPr lang="ru-RU" sz="2000" dirty="0" err="1"/>
              <a:t>infantum</a:t>
            </a:r>
            <a:r>
              <a:rPr lang="ru-RU" sz="2000" dirty="0"/>
              <a:t> (</a:t>
            </a:r>
            <a:r>
              <a:rPr lang="ru-RU" sz="2000" dirty="0" err="1"/>
              <a:t>chagasi</a:t>
            </a:r>
            <a:r>
              <a:rPr lang="ru-RU" sz="2000" dirty="0" smtClean="0"/>
              <a:t>).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27644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889844"/>
            <a:ext cx="75608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/>
              <a:t>	</a:t>
            </a:r>
            <a:endParaRPr lang="ru-RU" sz="2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335846"/>
            <a:ext cx="79928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endParaRPr lang="ru-RU" sz="2000" dirty="0" smtClean="0"/>
          </a:p>
          <a:p>
            <a:pPr marL="342900" indent="-342900" algn="just">
              <a:buFont typeface="Wingdings" pitchFamily="2" charset="2"/>
              <a:buChar char="Ø"/>
            </a:pPr>
            <a:endParaRPr lang="ru-RU" sz="2000" dirty="0"/>
          </a:p>
          <a:p>
            <a:pPr marL="342900" indent="-342900" algn="just">
              <a:buFont typeface="Wingdings" pitchFamily="2" charset="2"/>
              <a:buChar char="Ø"/>
            </a:pPr>
            <a:endParaRPr lang="ru-RU" sz="2000" dirty="0" smtClean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 smtClean="0"/>
              <a:t>Источником </a:t>
            </a:r>
            <a:r>
              <a:rPr lang="ru-RU" sz="2000" dirty="0"/>
              <a:t>заражения при висцеральном </a:t>
            </a:r>
            <a:r>
              <a:rPr lang="ru-RU" sz="2000" dirty="0" err="1"/>
              <a:t>антропонозном</a:t>
            </a:r>
            <a:r>
              <a:rPr lang="ru-RU" sz="2000" dirty="0"/>
              <a:t> лейшманиозе является больной человек.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/>
              <a:t> При висцеральном зоонозном лейшманиозе основным природным резервуаром возбудителя являются собаки. Дополнительным резервуаром выступают шакалы, лисы, волки, енотовидные собаки, в Судане – грызуны, в Италии – черные крысы.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/>
              <a:t>Источником инвазии при кожном </a:t>
            </a:r>
            <a:r>
              <a:rPr lang="ru-RU" sz="2000" dirty="0" err="1"/>
              <a:t>антропонозном</a:t>
            </a:r>
            <a:r>
              <a:rPr lang="ru-RU" sz="2000" dirty="0"/>
              <a:t> лейшманиозе является человек, дополнительным резервуаром является больная собака.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/>
              <a:t>При зоонозном кожном лейшманиозе основным природным резервуаром служат грызуны, например большая песчанка.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/>
              <a:t>Переносчиком во всех случаях служит москит.</a:t>
            </a:r>
          </a:p>
        </p:txBody>
      </p:sp>
    </p:spTree>
    <p:extLst>
      <p:ext uri="{BB962C8B-B14F-4D97-AF65-F5344CB8AC3E}">
        <p14:creationId xmlns:p14="http://schemas.microsoft.com/office/powerpoint/2010/main" val="3654941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04664"/>
            <a:ext cx="777686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	</a:t>
            </a:r>
            <a:endParaRPr lang="ru-RU" sz="2000" dirty="0"/>
          </a:p>
          <a:p>
            <a:pPr algn="just"/>
            <a:r>
              <a:rPr lang="ru-RU" sz="2000" dirty="0"/>
              <a:t>	</a:t>
            </a:r>
            <a:r>
              <a:rPr lang="ru-RU" sz="2000" dirty="0" smtClean="0"/>
              <a:t>Паразиты</a:t>
            </a:r>
            <a:r>
              <a:rPr lang="ru-RU" sz="2000" dirty="0"/>
              <a:t>, вызывающие лейшманиоз, передаются при укусах инфицированных самок </a:t>
            </a:r>
            <a:r>
              <a:rPr lang="ru-RU" sz="2000" dirty="0" err="1"/>
              <a:t>phlebotomine</a:t>
            </a:r>
            <a:r>
              <a:rPr lang="ru-RU" sz="2000" dirty="0"/>
              <a:t> </a:t>
            </a:r>
            <a:r>
              <a:rPr lang="ru-RU" sz="2000" dirty="0" err="1"/>
              <a:t>sandflies</a:t>
            </a:r>
            <a:r>
              <a:rPr lang="ru-RU" sz="2000" dirty="0"/>
              <a:t>. </a:t>
            </a:r>
            <a:endParaRPr lang="ru-RU" sz="2000" dirty="0" smtClean="0"/>
          </a:p>
          <a:p>
            <a:pPr algn="just"/>
            <a:r>
              <a:rPr lang="ru-RU" sz="2000" dirty="0"/>
              <a:t>	</a:t>
            </a:r>
            <a:r>
              <a:rPr lang="ru-RU" sz="2000" dirty="0" smtClean="0"/>
              <a:t>Эпидемиология </a:t>
            </a:r>
            <a:r>
              <a:rPr lang="ru-RU" sz="2000" dirty="0"/>
              <a:t>лейшманиоза зависит от вида паразита, экологических особенностей мест, где происходит передача инфекции, текущего и прошлого воздействия паразита на данную группу населения и поведения людей. </a:t>
            </a:r>
            <a:endParaRPr lang="ru-RU" sz="2000" dirty="0" smtClean="0"/>
          </a:p>
          <a:p>
            <a:pPr algn="just"/>
            <a:r>
              <a:rPr lang="ru-RU" sz="2000" dirty="0"/>
              <a:t>	</a:t>
            </a:r>
            <a:r>
              <a:rPr lang="ru-RU" sz="2000" dirty="0" smtClean="0"/>
              <a:t>Установлено</a:t>
            </a:r>
            <a:r>
              <a:rPr lang="ru-RU" sz="2000" dirty="0"/>
              <a:t>, что около 70 видов животных, в том числе человек, являются естественными резервуарами паразитов </a:t>
            </a:r>
            <a:r>
              <a:rPr lang="ru-RU" sz="2000" dirty="0" err="1"/>
              <a:t>Leishmania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000" b="1" dirty="0" smtClean="0"/>
              <a:t>	Инкубационный </a:t>
            </a:r>
            <a:r>
              <a:rPr lang="ru-RU" sz="2000" b="1" dirty="0"/>
              <a:t>период:</a:t>
            </a:r>
          </a:p>
          <a:p>
            <a:pPr algn="just"/>
            <a:r>
              <a:rPr lang="ru-RU" sz="2000" dirty="0"/>
              <a:t>	Чем больше возбудителей проникло в кожу, </a:t>
            </a:r>
            <a:r>
              <a:rPr lang="ru-RU" sz="2000" dirty="0" smtClean="0"/>
              <a:t>тем </a:t>
            </a:r>
            <a:r>
              <a:rPr lang="ru-RU" sz="2000" dirty="0"/>
              <a:t>короче инкубационный период. </a:t>
            </a:r>
            <a:endParaRPr lang="ru-RU" sz="2000" dirty="0" smtClean="0"/>
          </a:p>
          <a:p>
            <a:pPr algn="just"/>
            <a:r>
              <a:rPr lang="ru-RU" sz="2000" dirty="0" smtClean="0"/>
              <a:t>	В </a:t>
            </a:r>
            <a:r>
              <a:rPr lang="ru-RU" sz="2000" dirty="0"/>
              <a:t>зависимости от клинической формы, определяемой видом </a:t>
            </a:r>
            <a:r>
              <a:rPr lang="ru-RU" sz="2000" dirty="0" err="1"/>
              <a:t>лейшмании</a:t>
            </a:r>
            <a:r>
              <a:rPr lang="ru-RU" sz="2000" dirty="0"/>
              <a:t>, колеблется от </a:t>
            </a:r>
            <a:r>
              <a:rPr lang="ru-RU" sz="2000" dirty="0" smtClean="0"/>
              <a:t>нескольких дней до года.</a:t>
            </a:r>
          </a:p>
          <a:p>
            <a:pPr algn="just"/>
            <a:r>
              <a:rPr lang="ru-RU" sz="2000" dirty="0"/>
              <a:t>	В</a:t>
            </a:r>
            <a:r>
              <a:rPr lang="ru-RU" sz="2000" dirty="0" smtClean="0"/>
              <a:t>озможно длительное бессимптомное присутствие </a:t>
            </a:r>
            <a:r>
              <a:rPr lang="ru-RU" sz="2000" dirty="0" err="1" smtClean="0"/>
              <a:t>лейшманий</a:t>
            </a:r>
            <a:r>
              <a:rPr lang="ru-RU" sz="2000" dirty="0" smtClean="0"/>
              <a:t> в организме зараженного.</a:t>
            </a:r>
          </a:p>
          <a:p>
            <a:pPr algn="just"/>
            <a:r>
              <a:rPr lang="ru-RU" sz="2000" dirty="0"/>
              <a:t>	У</a:t>
            </a:r>
            <a:r>
              <a:rPr lang="ru-RU" sz="2000" dirty="0" smtClean="0"/>
              <a:t> переболевших людей остается стойкий пожизненный иммунитет.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72477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332656"/>
            <a:ext cx="6512511" cy="108012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Основные факторы риска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2276872"/>
            <a:ext cx="67687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/>
              <a:t>Социально-экономические </a:t>
            </a:r>
            <a:r>
              <a:rPr lang="ru-RU" sz="2400" dirty="0" smtClean="0"/>
              <a:t>условия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 smtClean="0"/>
              <a:t>Неполноценное питание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 smtClean="0"/>
              <a:t>Перемещение населения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 smtClean="0"/>
              <a:t>Экологические изменения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 smtClean="0"/>
              <a:t>Изменения климата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1680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1"/>
            <a:ext cx="820891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/>
              <a:t>	Болезнь </a:t>
            </a:r>
            <a:r>
              <a:rPr lang="ru-RU" sz="2200" dirty="0"/>
              <a:t>поражает самых бедных людей планеты и связана с недостаточностью питания, перемещением населения, плохими жилищными условиями, слабой иммунной системой и отсутствием ресурсов</a:t>
            </a:r>
            <a:r>
              <a:rPr lang="ru-RU" sz="2200" dirty="0" smtClean="0"/>
              <a:t>.</a:t>
            </a:r>
          </a:p>
          <a:p>
            <a:pPr algn="just"/>
            <a:r>
              <a:rPr lang="ru-RU" sz="2200" dirty="0" smtClean="0"/>
              <a:t>	Лейшманиоз </a:t>
            </a:r>
            <a:r>
              <a:rPr lang="ru-RU" sz="2200" dirty="0"/>
              <a:t>связан с изменениями в окружающей среде, такими как обезлесение, </a:t>
            </a:r>
            <a:r>
              <a:rPr lang="ru-RU" sz="2200" dirty="0" smtClean="0"/>
              <a:t>строительство </a:t>
            </a:r>
            <a:r>
              <a:rPr lang="ru-RU" sz="2200" dirty="0"/>
              <a:t>дамб и ирригационных систем и урбанизация</a:t>
            </a:r>
            <a:r>
              <a:rPr lang="ru-RU" sz="2200" dirty="0" smtClean="0"/>
              <a:t>.</a:t>
            </a:r>
          </a:p>
          <a:p>
            <a:pPr algn="just"/>
            <a:r>
              <a:rPr lang="ru-RU" sz="2200" dirty="0" smtClean="0"/>
              <a:t>	В </a:t>
            </a:r>
            <a:r>
              <a:rPr lang="ru-RU" sz="2200" dirty="0"/>
              <a:t>Российской Федерации регистрируются только завозные случаи лейшманиоза. </a:t>
            </a:r>
          </a:p>
          <a:p>
            <a:pPr algn="just"/>
            <a:r>
              <a:rPr lang="ru-RU" sz="2200" dirty="0" smtClean="0"/>
              <a:t>	Это </a:t>
            </a:r>
            <a:r>
              <a:rPr lang="ru-RU" sz="2200" dirty="0"/>
              <a:t>связано с выездом в страны с теплым климатом - тропики, субтропики. </a:t>
            </a:r>
          </a:p>
          <a:p>
            <a:pPr algn="just"/>
            <a:r>
              <a:rPr lang="ru-RU" sz="2200" dirty="0"/>
              <a:t>	Риск заражения лейшманиозом остается при посещении стран ближнего зарубежья: Азербайджана, Армении, Грузии, Кыргызстана, Таджикистана, Узбекистана. </a:t>
            </a:r>
          </a:p>
          <a:p>
            <a:pPr algn="just"/>
            <a:r>
              <a:rPr lang="ru-RU" sz="2200" dirty="0"/>
              <a:t>	Активность переносчиков возбудителя отмечается в </a:t>
            </a:r>
            <a:r>
              <a:rPr lang="ru-RU" sz="2200" dirty="0" err="1"/>
              <a:t>весенне</a:t>
            </a:r>
            <a:r>
              <a:rPr lang="ru-RU" sz="2200" dirty="0"/>
              <a:t> - летний период - с мая по сентябрь</a:t>
            </a:r>
            <a:r>
              <a:rPr lang="ru-RU" sz="2200" dirty="0" smtClean="0"/>
              <a:t>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833382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332656"/>
            <a:ext cx="6512511" cy="1152128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Клинические формы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09277" y="2420888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b="1" dirty="0" smtClean="0"/>
              <a:t> висцеральный</a:t>
            </a:r>
            <a:r>
              <a:rPr lang="ru-RU" sz="2400" dirty="0" smtClean="0"/>
              <a:t> </a:t>
            </a:r>
            <a:r>
              <a:rPr lang="ru-RU" sz="2400" dirty="0"/>
              <a:t>(часто называемый кала-азар и являющийся самой тяжелой формой болезни</a:t>
            </a:r>
            <a:r>
              <a:rPr lang="ru-RU" sz="2400" dirty="0" smtClean="0"/>
              <a:t>)</a:t>
            </a:r>
            <a:endParaRPr lang="ru-RU" sz="2400" dirty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/>
              <a:t>  </a:t>
            </a:r>
            <a:r>
              <a:rPr lang="ru-RU" sz="2400" b="1" dirty="0"/>
              <a:t>кожный</a:t>
            </a:r>
            <a:r>
              <a:rPr lang="ru-RU" sz="2400" dirty="0"/>
              <a:t> (наиболее распространенный</a:t>
            </a:r>
            <a:r>
              <a:rPr lang="ru-RU" sz="2400" dirty="0" smtClean="0"/>
              <a:t>)</a:t>
            </a:r>
            <a:endParaRPr lang="ru-RU" sz="2400" dirty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/>
              <a:t>  </a:t>
            </a:r>
            <a:r>
              <a:rPr lang="ru-RU" sz="2400" b="1" dirty="0" err="1" smtClean="0"/>
              <a:t>слизисто</a:t>
            </a:r>
            <a:r>
              <a:rPr lang="ru-RU" sz="2400" b="1" dirty="0" smtClean="0"/>
              <a:t>-кожный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647382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Существует 3 основных типа </a:t>
            </a:r>
            <a:r>
              <a:rPr lang="ru-RU" sz="2800" b="1" dirty="0" smtClean="0"/>
              <a:t>лейшманиоза:</a:t>
            </a:r>
            <a:endParaRPr lang="ru-RU" sz="28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149080"/>
            <a:ext cx="3596953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743432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833</TotalTime>
  <Words>270</Words>
  <Application>Microsoft Office PowerPoint</Application>
  <PresentationFormat>Экран (4:3)</PresentationFormat>
  <Paragraphs>109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Лейшманиоз – симптомы и меры профилактики</vt:lpstr>
      <vt:lpstr>Презентация PowerPoint</vt:lpstr>
      <vt:lpstr>Патогенез лейшманиоза </vt:lpstr>
      <vt:lpstr>Эпидемиология</vt:lpstr>
      <vt:lpstr>Презентация PowerPoint</vt:lpstr>
      <vt:lpstr>Презентация PowerPoint</vt:lpstr>
      <vt:lpstr>Основные факторы риска</vt:lpstr>
      <vt:lpstr>Презентация PowerPoint</vt:lpstr>
      <vt:lpstr>Клинические формы</vt:lpstr>
      <vt:lpstr>Презентация PowerPoint</vt:lpstr>
      <vt:lpstr>Презентация PowerPoint</vt:lpstr>
      <vt:lpstr>Презентация PowerPoint</vt:lpstr>
      <vt:lpstr>Особенности эпидемиологии заболевания в различных регионах </vt:lpstr>
      <vt:lpstr>Презентация PowerPoint</vt:lpstr>
      <vt:lpstr>Презентация PowerPoint</vt:lpstr>
      <vt:lpstr>Презентация PowerPoint</vt:lpstr>
      <vt:lpstr>Диагностика и лечение</vt:lpstr>
      <vt:lpstr>Презентация PowerPoint</vt:lpstr>
      <vt:lpstr>Профилактика и контроль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Варанкина Татьяна Павловна</dc:creator>
  <cp:lastModifiedBy>Шеина Надежда Владимировна</cp:lastModifiedBy>
  <cp:revision>49</cp:revision>
  <dcterms:created xsi:type="dcterms:W3CDTF">2022-06-16T09:32:46Z</dcterms:created>
  <dcterms:modified xsi:type="dcterms:W3CDTF">2022-07-19T08:06:24Z</dcterms:modified>
</cp:coreProperties>
</file>